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9" r:id="rId9"/>
    <p:sldId id="281" r:id="rId10"/>
    <p:sldId id="280" r:id="rId11"/>
    <p:sldId id="282"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6" d="100"/>
          <a:sy n="96" d="100"/>
        </p:scale>
        <p:origin x="6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1A1A1A"/>
                </a:solidFill>
                <a:latin typeface="Calibri"/>
              </a:defRPr>
            </a:pPr>
            <a:r>
              <a:rPr lang="en-US" sz="1300" b="0" i="0" u="none" strike="noStrike">
                <a:solidFill>
                  <a:srgbClr val="1A1A1A"/>
                </a:solidFill>
                <a:latin typeface="Calibri"/>
              </a:rPr>
              <a:t>Illustrative Target Allocation (%)</a:t>
            </a:r>
          </a:p>
        </c:rich>
      </c:tx>
      <c:overlay val="0"/>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txPr>
        <a:bodyPr/>
        <a:lstStyle/>
        <a:p>
          <a:pPr>
            <a:defRPr sz="1000">
              <a:solidFill>
                <a:srgbClr val="4A4A4A"/>
              </a:solidFill>
            </a:defRPr>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US"/>
              <a:t>Illustrative Target Allocation (%)</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Allocation</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425A-4CC0-9084-2FA73278D267}"/>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425A-4CC0-9084-2FA73278D267}"/>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425A-4CC0-9084-2FA73278D267}"/>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425A-4CC0-9084-2FA73278D267}"/>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425A-4CC0-9084-2FA73278D267}"/>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425A-4CC0-9084-2FA73278D267}"/>
              </c:ext>
            </c:extLst>
          </c:dPt>
          <c:dLbls>
            <c:dLbl>
              <c:idx val="0"/>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62D9CEEC-6F4E-4C23-970D-D088173C5882}" type="VALUE">
                      <a:rPr lang="en-US" sz="2400"/>
                      <a:pPr>
                        <a:defRPr/>
                      </a:pPr>
                      <a:t>[VALUE]</a:t>
                    </a:fld>
                    <a:endParaRPr lang="en-US"/>
                  </a:p>
                </c:rich>
              </c:tx>
              <c:numFmt formatCode="0&quot;%&quot;" sourceLinked="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layout>
                    <c:manualLayout>
                      <c:w val="0.12786722347907215"/>
                      <c:h val="9.6003382456519432E-2"/>
                    </c:manualLayout>
                  </c15:layout>
                  <c15:dlblFieldTable/>
                  <c15:showDataLabelsRange val="0"/>
                </c:ext>
                <c:ext xmlns:c16="http://schemas.microsoft.com/office/drawing/2014/chart" uri="{C3380CC4-5D6E-409C-BE32-E72D297353CC}">
                  <c16:uniqueId val="{00000001-425A-4CC0-9084-2FA73278D267}"/>
                </c:ext>
              </c:extLst>
            </c:dLbl>
            <c:dLbl>
              <c:idx val="1"/>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3BE8AADD-3154-4CE3-9426-34F02F4C78C1}" type="VALUE">
                      <a:rPr lang="en-US" sz="2400"/>
                      <a:pPr>
                        <a:defRPr/>
                      </a:pPr>
                      <a:t>[VALUE]</a:t>
                    </a:fld>
                    <a:endParaRPr lang="en-US"/>
                  </a:p>
                </c:rich>
              </c:tx>
              <c:numFmt formatCode="0&quot;%&quot;" sourceLinked="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layout>
                    <c:manualLayout>
                      <c:w val="0.14041174213160726"/>
                      <c:h val="0.10040625525976364"/>
                    </c:manualLayout>
                  </c15:layout>
                  <c15:dlblFieldTable/>
                  <c15:showDataLabelsRange val="0"/>
                </c:ext>
                <c:ext xmlns:c16="http://schemas.microsoft.com/office/drawing/2014/chart" uri="{C3380CC4-5D6E-409C-BE32-E72D297353CC}">
                  <c16:uniqueId val="{00000003-425A-4CC0-9084-2FA73278D267}"/>
                </c:ext>
              </c:extLst>
            </c:dLbl>
            <c:dLbl>
              <c:idx val="2"/>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2C047BF5-850A-4F52-9C40-40E647645DA9}" type="VALUE">
                      <a:rPr lang="en-US" sz="2400"/>
                      <a:pPr>
                        <a:defRPr/>
                      </a:pPr>
                      <a:t>[VALUE]</a:t>
                    </a:fld>
                    <a:endParaRPr lang="en-US"/>
                  </a:p>
                </c:rich>
              </c:tx>
              <c:numFmt formatCode="0&quot;%&quot;" sourceLinked="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layout>
                    <c:manualLayout>
                      <c:w val="0.12701746766604813"/>
                      <c:h val="0.10921179205787572"/>
                    </c:manualLayout>
                  </c15:layout>
                  <c15:dlblFieldTable/>
                  <c15:showDataLabelsRange val="0"/>
                </c:ext>
                <c:ext xmlns:c16="http://schemas.microsoft.com/office/drawing/2014/chart" uri="{C3380CC4-5D6E-409C-BE32-E72D297353CC}">
                  <c16:uniqueId val="{00000005-425A-4CC0-9084-2FA73278D267}"/>
                </c:ext>
              </c:extLst>
            </c:dLbl>
            <c:dLbl>
              <c:idx val="3"/>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73040743-F55D-4C1F-9931-8A6E18AF9F03}" type="VALUE">
                      <a:rPr lang="en-US" sz="2400" dirty="0"/>
                      <a:pPr>
                        <a:defRPr/>
                      </a:pPr>
                      <a:t>[VALUE]</a:t>
                    </a:fld>
                    <a:endParaRPr lang="en-US"/>
                  </a:p>
                </c:rich>
              </c:tx>
              <c:numFmt formatCode="0&quot;%&quot;" sourceLinked="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layout>
                    <c:manualLayout>
                      <c:w val="0.11427105445999468"/>
                      <c:h val="9.8204846462136716E-2"/>
                    </c:manualLayout>
                  </c15:layout>
                  <c15:dlblFieldTable/>
                  <c15:showDataLabelsRange val="0"/>
                </c:ext>
                <c:ext xmlns:c16="http://schemas.microsoft.com/office/drawing/2014/chart" uri="{C3380CC4-5D6E-409C-BE32-E72D297353CC}">
                  <c16:uniqueId val="{00000007-425A-4CC0-9084-2FA73278D267}"/>
                </c:ext>
              </c:extLst>
            </c:dLbl>
            <c:dLbl>
              <c:idx val="4"/>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48850546-0DA0-4F26-9A48-00F37662C2D7}" type="VALUE">
                      <a:rPr lang="en-US" sz="2400"/>
                      <a:pPr>
                        <a:defRPr/>
                      </a:pPr>
                      <a:t>[VALUE]</a:t>
                    </a:fld>
                    <a:endParaRPr lang="en-US"/>
                  </a:p>
                </c:rich>
              </c:tx>
              <c:numFmt formatCode="0&quot;%&quot;" sourceLinked="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layout>
                    <c:manualLayout>
                      <c:w val="0.13817250659294864"/>
                      <c:h val="9.8204887940545216E-2"/>
                    </c:manualLayout>
                  </c15:layout>
                  <c15:dlblFieldTable/>
                  <c15:showDataLabelsRange val="0"/>
                </c:ext>
                <c:ext xmlns:c16="http://schemas.microsoft.com/office/drawing/2014/chart" uri="{C3380CC4-5D6E-409C-BE32-E72D297353CC}">
                  <c16:uniqueId val="{00000009-425A-4CC0-9084-2FA73278D267}"/>
                </c:ext>
              </c:extLst>
            </c:dLbl>
            <c:dLbl>
              <c:idx val="5"/>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1B9AE87C-6D44-48A3-8B83-87FB32E10B33}" type="VALUE">
                      <a:rPr lang="en-US" sz="2400" b="1" dirty="0"/>
                      <a:pPr>
                        <a:defRPr/>
                      </a:pPr>
                      <a:t>[VALUE]</a:t>
                    </a:fld>
                    <a:endParaRPr lang="en-US"/>
                  </a:p>
                </c:rich>
              </c:tx>
              <c:numFmt formatCode="0&quot;%&quot;" sourceLinked="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layout>
                    <c:manualLayout>
                      <c:w val="0.11940102365848516"/>
                      <c:h val="9.6003382456519432E-2"/>
                    </c:manualLayout>
                  </c15:layout>
                  <c15:dlblFieldTable/>
                  <c15:showDataLabelsRange val="0"/>
                </c:ext>
                <c:ext xmlns:c16="http://schemas.microsoft.com/office/drawing/2014/chart" uri="{C3380CC4-5D6E-409C-BE32-E72D297353CC}">
                  <c16:uniqueId val="{0000000B-425A-4CC0-9084-2FA73278D267}"/>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1"/>
            <c:showSerName val="0"/>
            <c:showPercent val="1"/>
            <c:showBubbleSize val="0"/>
            <c:showLeaderLines val="0"/>
            <c:extLst>
              <c:ext xmlns:c15="http://schemas.microsoft.com/office/drawing/2012/chart" uri="{CE6537A1-D6FC-4f65-9D91-7224C49458BB}"/>
            </c:extLst>
          </c:dLbls>
          <c:cat>
            <c:strRef>
              <c:f>Sheet1!$A$2:$A$7</c:f>
              <c:strCache>
                <c:ptCount val="6"/>
                <c:pt idx="0">
                  <c:v>Limited Edition</c:v>
                </c:pt>
                <c:pt idx="1">
                  <c:v>Iconic Collections</c:v>
                </c:pt>
                <c:pt idx="2">
                  <c:v>Seasonal Releases</c:v>
                </c:pt>
                <c:pt idx="3">
                  <c:v>Collector Editions</c:v>
                </c:pt>
                <c:pt idx="4">
                  <c:v>Rare Vintage</c:v>
                </c:pt>
                <c:pt idx="5">
                  <c:v>Investment-Grade Core</c:v>
                </c:pt>
              </c:strCache>
            </c:strRef>
          </c:cat>
          <c:val>
            <c:numRef>
              <c:f>Sheet1!$B$2:$B$7</c:f>
              <c:numCache>
                <c:formatCode>General</c:formatCode>
                <c:ptCount val="6"/>
                <c:pt idx="0">
                  <c:v>22</c:v>
                </c:pt>
                <c:pt idx="1">
                  <c:v>20</c:v>
                </c:pt>
                <c:pt idx="2">
                  <c:v>15</c:v>
                </c:pt>
                <c:pt idx="3">
                  <c:v>15</c:v>
                </c:pt>
                <c:pt idx="4">
                  <c:v>13</c:v>
                </c:pt>
                <c:pt idx="5">
                  <c:v>15</c:v>
                </c:pt>
              </c:numCache>
            </c:numRef>
          </c:val>
          <c:extLst>
            <c:ext xmlns:c16="http://schemas.microsoft.com/office/drawing/2014/chart" uri="{C3380CC4-5D6E-409C-BE32-E72D297353CC}">
              <c16:uniqueId val="{0000000C-425A-4CC0-9084-2FA73278D267}"/>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3.6929610423707841E-2"/>
          <c:y val="0.92192937707237932"/>
          <c:w val="0.94792457119438023"/>
          <c:h val="7.807062292762062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span"/>
    <c:showDLblsOverMax val="1"/>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4303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9A06C-5757-4B16-D364-6EE3520CEB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FA10E-1F8A-DB12-1903-7CC2909E50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1FE85D-953B-9B4C-863D-75A2C0F929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C18550-B53F-A628-D641-681B130DB142}"/>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368718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56543-E0D3-CA97-2BC4-94106C3134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3734DF-2245-B657-47C8-81F95DF67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888BE2-20D1-3BFC-D3FA-210DDD3D2D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9908EC-81C7-5DCC-467D-BD2A95205DAC}"/>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315169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BBFA9-C7AE-549C-0CD0-6B5A1467FB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7D1BFD-773D-495F-2AEF-A55006E786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3F9FB6-C4C9-8566-DB16-2B466D58E3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7E9B7A-60BD-17B3-9B40-ED6378AA82E2}"/>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3717273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3_Titl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924F53C-AC7B-4E04-ABAE-C6B12DFC84AB}"/>
              </a:ext>
            </a:extLst>
          </p:cNvPr>
          <p:cNvSpPr>
            <a:spLocks noGrp="1"/>
          </p:cNvSpPr>
          <p:nvPr>
            <p:ph type="pic" sz="quarter" idx="11"/>
          </p:nvPr>
        </p:nvSpPr>
        <p:spPr>
          <a:xfrm>
            <a:off x="6274488" y="984937"/>
            <a:ext cx="1230527" cy="1230527"/>
          </a:xfrm>
          <a:custGeom>
            <a:avLst/>
            <a:gdLst>
              <a:gd name="connsiteX0" fmla="*/ 922895 w 1845790"/>
              <a:gd name="connsiteY0" fmla="*/ 0 h 1845790"/>
              <a:gd name="connsiteX1" fmla="*/ 1845790 w 1845790"/>
              <a:gd name="connsiteY1" fmla="*/ 922895 h 1845790"/>
              <a:gd name="connsiteX2" fmla="*/ 922895 w 1845790"/>
              <a:gd name="connsiteY2" fmla="*/ 1845790 h 1845790"/>
              <a:gd name="connsiteX3" fmla="*/ 0 w 1845790"/>
              <a:gd name="connsiteY3" fmla="*/ 922895 h 1845790"/>
              <a:gd name="connsiteX4" fmla="*/ 922895 w 1845790"/>
              <a:gd name="connsiteY4" fmla="*/ 0 h 1845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5790" h="1845790">
                <a:moveTo>
                  <a:pt x="922895" y="0"/>
                </a:moveTo>
                <a:cubicBezTo>
                  <a:pt x="1432596" y="0"/>
                  <a:pt x="1845790" y="413194"/>
                  <a:pt x="1845790" y="922895"/>
                </a:cubicBezTo>
                <a:cubicBezTo>
                  <a:pt x="1845790" y="1432596"/>
                  <a:pt x="1432596" y="1845790"/>
                  <a:pt x="922895" y="1845790"/>
                </a:cubicBezTo>
                <a:cubicBezTo>
                  <a:pt x="413194" y="1845790"/>
                  <a:pt x="0" y="1432596"/>
                  <a:pt x="0" y="922895"/>
                </a:cubicBezTo>
                <a:cubicBezTo>
                  <a:pt x="0" y="413194"/>
                  <a:pt x="413194" y="0"/>
                  <a:pt x="922895" y="0"/>
                </a:cubicBezTo>
                <a:close/>
              </a:path>
            </a:pathLst>
          </a:custGeom>
          <a:pattFill prst="pct20">
            <a:fgClr>
              <a:srgbClr val="4AA6FF"/>
            </a:fgClr>
            <a:bgClr>
              <a:schemeClr val="bg1"/>
            </a:bgClr>
          </a:pattFill>
        </p:spPr>
        <p:txBody>
          <a:bodyPr wrap="square">
            <a:noAutofit/>
          </a:bodyPr>
          <a:lstStyle>
            <a:lvl1pPr>
              <a:defRPr sz="1333"/>
            </a:lvl1pPr>
          </a:lstStyle>
          <a:p>
            <a:endParaRPr lang="en-ID"/>
          </a:p>
        </p:txBody>
      </p:sp>
      <p:sp>
        <p:nvSpPr>
          <p:cNvPr id="11" name="Picture Placeholder 10">
            <a:extLst>
              <a:ext uri="{FF2B5EF4-FFF2-40B4-BE49-F238E27FC236}">
                <a16:creationId xmlns:a16="http://schemas.microsoft.com/office/drawing/2014/main" id="{94688FB6-6544-2A83-E891-31156428F189}"/>
              </a:ext>
            </a:extLst>
          </p:cNvPr>
          <p:cNvSpPr>
            <a:spLocks noGrp="1"/>
          </p:cNvSpPr>
          <p:nvPr>
            <p:ph type="pic" sz="quarter" idx="12"/>
          </p:nvPr>
        </p:nvSpPr>
        <p:spPr>
          <a:xfrm>
            <a:off x="6274487" y="2813737"/>
            <a:ext cx="1230527" cy="1230527"/>
          </a:xfrm>
          <a:custGeom>
            <a:avLst/>
            <a:gdLst>
              <a:gd name="connsiteX0" fmla="*/ 922895 w 1845790"/>
              <a:gd name="connsiteY0" fmla="*/ 0 h 1845790"/>
              <a:gd name="connsiteX1" fmla="*/ 1845790 w 1845790"/>
              <a:gd name="connsiteY1" fmla="*/ 922895 h 1845790"/>
              <a:gd name="connsiteX2" fmla="*/ 922895 w 1845790"/>
              <a:gd name="connsiteY2" fmla="*/ 1845790 h 1845790"/>
              <a:gd name="connsiteX3" fmla="*/ 0 w 1845790"/>
              <a:gd name="connsiteY3" fmla="*/ 922895 h 1845790"/>
              <a:gd name="connsiteX4" fmla="*/ 922895 w 1845790"/>
              <a:gd name="connsiteY4" fmla="*/ 0 h 1845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5790" h="1845790">
                <a:moveTo>
                  <a:pt x="922895" y="0"/>
                </a:moveTo>
                <a:cubicBezTo>
                  <a:pt x="1432596" y="0"/>
                  <a:pt x="1845790" y="413194"/>
                  <a:pt x="1845790" y="922895"/>
                </a:cubicBezTo>
                <a:cubicBezTo>
                  <a:pt x="1845790" y="1432596"/>
                  <a:pt x="1432596" y="1845790"/>
                  <a:pt x="922895" y="1845790"/>
                </a:cubicBezTo>
                <a:cubicBezTo>
                  <a:pt x="413194" y="1845790"/>
                  <a:pt x="0" y="1432596"/>
                  <a:pt x="0" y="922895"/>
                </a:cubicBezTo>
                <a:cubicBezTo>
                  <a:pt x="0" y="413194"/>
                  <a:pt x="413194" y="0"/>
                  <a:pt x="922895" y="0"/>
                </a:cubicBezTo>
                <a:close/>
              </a:path>
            </a:pathLst>
          </a:custGeom>
          <a:pattFill prst="pct20">
            <a:fgClr>
              <a:srgbClr val="4AA6FF"/>
            </a:fgClr>
            <a:bgClr>
              <a:schemeClr val="bg1"/>
            </a:bgClr>
          </a:pattFill>
        </p:spPr>
        <p:txBody>
          <a:bodyPr wrap="square">
            <a:noAutofit/>
          </a:bodyPr>
          <a:lstStyle>
            <a:lvl1pPr>
              <a:defRPr sz="1333"/>
            </a:lvl1pPr>
          </a:lstStyle>
          <a:p>
            <a:endParaRPr lang="en-ID"/>
          </a:p>
        </p:txBody>
      </p:sp>
      <p:sp>
        <p:nvSpPr>
          <p:cNvPr id="12" name="Picture Placeholder 11">
            <a:extLst>
              <a:ext uri="{FF2B5EF4-FFF2-40B4-BE49-F238E27FC236}">
                <a16:creationId xmlns:a16="http://schemas.microsoft.com/office/drawing/2014/main" id="{343D2890-EB79-2924-CB89-64CFD8C0B389}"/>
              </a:ext>
            </a:extLst>
          </p:cNvPr>
          <p:cNvSpPr>
            <a:spLocks noGrp="1"/>
          </p:cNvSpPr>
          <p:nvPr>
            <p:ph type="pic" sz="quarter" idx="13"/>
          </p:nvPr>
        </p:nvSpPr>
        <p:spPr>
          <a:xfrm>
            <a:off x="6274485" y="4642537"/>
            <a:ext cx="1230527" cy="1230527"/>
          </a:xfrm>
          <a:custGeom>
            <a:avLst/>
            <a:gdLst>
              <a:gd name="connsiteX0" fmla="*/ 922895 w 1845790"/>
              <a:gd name="connsiteY0" fmla="*/ 0 h 1845790"/>
              <a:gd name="connsiteX1" fmla="*/ 1845790 w 1845790"/>
              <a:gd name="connsiteY1" fmla="*/ 922895 h 1845790"/>
              <a:gd name="connsiteX2" fmla="*/ 922895 w 1845790"/>
              <a:gd name="connsiteY2" fmla="*/ 1845790 h 1845790"/>
              <a:gd name="connsiteX3" fmla="*/ 0 w 1845790"/>
              <a:gd name="connsiteY3" fmla="*/ 922895 h 1845790"/>
              <a:gd name="connsiteX4" fmla="*/ 922895 w 1845790"/>
              <a:gd name="connsiteY4" fmla="*/ 0 h 1845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5790" h="1845790">
                <a:moveTo>
                  <a:pt x="922895" y="0"/>
                </a:moveTo>
                <a:cubicBezTo>
                  <a:pt x="1432596" y="0"/>
                  <a:pt x="1845790" y="413194"/>
                  <a:pt x="1845790" y="922895"/>
                </a:cubicBezTo>
                <a:cubicBezTo>
                  <a:pt x="1845790" y="1432596"/>
                  <a:pt x="1432596" y="1845790"/>
                  <a:pt x="922895" y="1845790"/>
                </a:cubicBezTo>
                <a:cubicBezTo>
                  <a:pt x="413194" y="1845790"/>
                  <a:pt x="0" y="1432596"/>
                  <a:pt x="0" y="922895"/>
                </a:cubicBezTo>
                <a:cubicBezTo>
                  <a:pt x="0" y="413194"/>
                  <a:pt x="413194" y="0"/>
                  <a:pt x="922895" y="0"/>
                </a:cubicBezTo>
                <a:close/>
              </a:path>
            </a:pathLst>
          </a:custGeom>
          <a:pattFill prst="pct20">
            <a:fgClr>
              <a:srgbClr val="4AA6FF"/>
            </a:fgClr>
            <a:bgClr>
              <a:schemeClr val="bg1"/>
            </a:bgClr>
          </a:pattFill>
        </p:spPr>
        <p:txBody>
          <a:bodyPr wrap="square">
            <a:noAutofit/>
          </a:bodyPr>
          <a:lstStyle>
            <a:lvl1pPr>
              <a:defRPr sz="1333"/>
            </a:lvl1pPr>
          </a:lstStyle>
          <a:p>
            <a:endParaRPr lang="en-ID"/>
          </a:p>
        </p:txBody>
      </p:sp>
      <p:sp>
        <p:nvSpPr>
          <p:cNvPr id="3" name="Rectangle 2">
            <a:extLst>
              <a:ext uri="{FF2B5EF4-FFF2-40B4-BE49-F238E27FC236}">
                <a16:creationId xmlns:a16="http://schemas.microsoft.com/office/drawing/2014/main" id="{936C24CC-D2F7-9E16-325F-74102A7159F0}"/>
              </a:ext>
            </a:extLst>
          </p:cNvPr>
          <p:cNvSpPr/>
          <p:nvPr userDrawn="1"/>
        </p:nvSpPr>
        <p:spPr>
          <a:xfrm>
            <a:off x="-1" y="0"/>
            <a:ext cx="5480737"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sp>
        <p:nvSpPr>
          <p:cNvPr id="4" name="Rectangle: Top Corners Rounded 3">
            <a:extLst>
              <a:ext uri="{FF2B5EF4-FFF2-40B4-BE49-F238E27FC236}">
                <a16:creationId xmlns:a16="http://schemas.microsoft.com/office/drawing/2014/main" id="{DA263206-4E08-1F2A-903B-8190E9FEFDCC}"/>
              </a:ext>
            </a:extLst>
          </p:cNvPr>
          <p:cNvSpPr/>
          <p:nvPr userDrawn="1"/>
        </p:nvSpPr>
        <p:spPr>
          <a:xfrm rot="16200000">
            <a:off x="578022" y="1056932"/>
            <a:ext cx="5061293" cy="4744137"/>
          </a:xfrm>
          <a:prstGeom prst="round2SameRect">
            <a:avLst>
              <a:gd name="adj1" fmla="val 8042"/>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spTree>
    <p:extLst>
      <p:ext uri="{BB962C8B-B14F-4D97-AF65-F5344CB8AC3E}">
        <p14:creationId xmlns:p14="http://schemas.microsoft.com/office/powerpoint/2010/main" val="688523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1A"/>
        </a:solidFill>
        <a:effectLst/>
      </p:bgPr>
    </p:bg>
    <p:spTree>
      <p:nvGrpSpPr>
        <p:cNvPr id="1" name=""/>
        <p:cNvGrpSpPr/>
        <p:nvPr/>
      </p:nvGrpSpPr>
      <p:grpSpPr>
        <a:xfrm>
          <a:off x="0" y="0"/>
          <a:ext cx="0" cy="0"/>
          <a:chOff x="0" y="0"/>
          <a:chExt cx="0" cy="0"/>
        </a:xfrm>
      </p:grpSpPr>
      <p:sp>
        <p:nvSpPr>
          <p:cNvPr id="2" name="Text 0"/>
          <p:cNvSpPr/>
          <p:nvPr/>
        </p:nvSpPr>
        <p:spPr>
          <a:xfrm>
            <a:off x="822960" y="1143000"/>
            <a:ext cx="10515600" cy="365760"/>
          </a:xfrm>
          <a:prstGeom prst="rect">
            <a:avLst/>
          </a:prstGeom>
          <a:noFill/>
          <a:ln/>
        </p:spPr>
        <p:txBody>
          <a:bodyPr wrap="square" lIns="0" tIns="0" rIns="0" bIns="0" rtlCol="0" anchor="ctr"/>
          <a:lstStyle/>
          <a:p>
            <a:pPr marL="0" indent="0" algn="l">
              <a:buNone/>
            </a:pPr>
            <a:r>
              <a:rPr lang="en-US" sz="1300" kern="0" spc="300" dirty="0">
                <a:solidFill>
                  <a:srgbClr val="B9975B"/>
                </a:solidFill>
                <a:latin typeface="Calibri" pitchFamily="34" charset="0"/>
                <a:ea typeface="Calibri" pitchFamily="34" charset="-122"/>
                <a:cs typeface="Calibri" pitchFamily="34" charset="-120"/>
              </a:rPr>
              <a:t>ACQUIRE.  PRESERVE.  APPRECIATE.</a:t>
            </a:r>
            <a:endParaRPr lang="en-US" sz="1300" dirty="0"/>
          </a:p>
        </p:txBody>
      </p:sp>
      <p:sp>
        <p:nvSpPr>
          <p:cNvPr id="3" name="Text 1"/>
          <p:cNvSpPr/>
          <p:nvPr/>
        </p:nvSpPr>
        <p:spPr>
          <a:xfrm>
            <a:off x="777240" y="2423160"/>
            <a:ext cx="10607040" cy="1188720"/>
          </a:xfrm>
          <a:prstGeom prst="rect">
            <a:avLst/>
          </a:prstGeom>
          <a:noFill/>
          <a:ln/>
        </p:spPr>
        <p:txBody>
          <a:bodyPr wrap="square" lIns="0" tIns="0" rIns="0" bIns="0" rtlCol="0" anchor="ctr"/>
          <a:lstStyle/>
          <a:p>
            <a:pPr marL="0" indent="0" algn="l">
              <a:buNone/>
            </a:pPr>
            <a:r>
              <a:rPr lang="en-US" sz="5000" b="1" dirty="0">
                <a:solidFill>
                  <a:srgbClr val="FFFFFF"/>
                </a:solidFill>
                <a:latin typeface="Cambria" pitchFamily="34" charset="0"/>
                <a:ea typeface="Cambria" pitchFamily="34" charset="-122"/>
                <a:cs typeface="Cambria" pitchFamily="34" charset="-120"/>
              </a:rPr>
              <a:t>GUCCI COLLECTION FUND I</a:t>
            </a:r>
            <a:endParaRPr lang="en-US" sz="5000" dirty="0"/>
          </a:p>
        </p:txBody>
      </p:sp>
      <p:sp>
        <p:nvSpPr>
          <p:cNvPr id="4" name="Text 2"/>
          <p:cNvSpPr/>
          <p:nvPr/>
        </p:nvSpPr>
        <p:spPr>
          <a:xfrm>
            <a:off x="822960" y="3611880"/>
            <a:ext cx="7751197" cy="822960"/>
          </a:xfrm>
          <a:prstGeom prst="rect">
            <a:avLst/>
          </a:prstGeom>
          <a:noFill/>
          <a:ln/>
        </p:spPr>
        <p:txBody>
          <a:bodyPr wrap="square" lIns="0" tIns="0" rIns="0" bIns="0" rtlCol="0" anchor="ctr"/>
          <a:lstStyle/>
          <a:p>
            <a:pPr marL="0" indent="0" algn="l">
              <a:lnSpc>
                <a:spcPct val="125000"/>
              </a:lnSpc>
              <a:buNone/>
            </a:pPr>
            <a:r>
              <a:rPr lang="en-US" sz="1450" dirty="0">
                <a:solidFill>
                  <a:schemeClr val="bg1"/>
                </a:solidFill>
                <a:latin typeface="Calibri" pitchFamily="34" charset="0"/>
                <a:ea typeface="Calibri" pitchFamily="34" charset="-122"/>
                <a:cs typeface="Calibri" pitchFamily="34" charset="-120"/>
              </a:rPr>
              <a:t>An independently managed alternative-asset fund focused on acquiring, managing,</a:t>
            </a:r>
            <a:endParaRPr lang="en-US" sz="1450" dirty="0">
              <a:solidFill>
                <a:schemeClr val="bg1"/>
              </a:solidFill>
            </a:endParaRPr>
          </a:p>
          <a:p>
            <a:pPr marL="0" indent="0" algn="l">
              <a:lnSpc>
                <a:spcPct val="125000"/>
              </a:lnSpc>
              <a:buNone/>
            </a:pPr>
            <a:r>
              <a:rPr lang="en-US" sz="1450" dirty="0">
                <a:solidFill>
                  <a:schemeClr val="bg1"/>
                </a:solidFill>
                <a:latin typeface="Calibri" pitchFamily="34" charset="0"/>
                <a:ea typeface="Calibri" pitchFamily="34" charset="-122"/>
                <a:cs typeface="Calibri" pitchFamily="34" charset="-120"/>
              </a:rPr>
              <a:t>and monetizing investment-grade Gucci-designed luxury handbags.</a:t>
            </a:r>
            <a:endParaRPr lang="en-US" sz="1450" dirty="0">
              <a:solidFill>
                <a:schemeClr val="bg1"/>
              </a:solidFill>
            </a:endParaRPr>
          </a:p>
        </p:txBody>
      </p:sp>
      <p:sp>
        <p:nvSpPr>
          <p:cNvPr id="5" name="Shape 3"/>
          <p:cNvSpPr/>
          <p:nvPr/>
        </p:nvSpPr>
        <p:spPr>
          <a:xfrm>
            <a:off x="822960" y="4709160"/>
            <a:ext cx="2337683" cy="0"/>
          </a:xfrm>
          <a:prstGeom prst="line">
            <a:avLst/>
          </a:prstGeom>
          <a:noFill/>
          <a:ln w="19050">
            <a:solidFill>
              <a:srgbClr val="B9975B"/>
            </a:solidFill>
            <a:prstDash val="solid"/>
          </a:ln>
        </p:spPr>
        <p:txBody>
          <a:bodyPr/>
          <a:lstStyle/>
          <a:p>
            <a:endParaRPr lang="en-US"/>
          </a:p>
        </p:txBody>
      </p:sp>
      <p:sp>
        <p:nvSpPr>
          <p:cNvPr id="6" name="Text 4"/>
          <p:cNvSpPr/>
          <p:nvPr/>
        </p:nvSpPr>
        <p:spPr>
          <a:xfrm>
            <a:off x="822960" y="5989320"/>
            <a:ext cx="10515600" cy="502920"/>
          </a:xfrm>
          <a:prstGeom prst="rect">
            <a:avLst/>
          </a:prstGeom>
          <a:noFill/>
          <a:ln/>
        </p:spPr>
        <p:txBody>
          <a:bodyPr wrap="square" lIns="0" tIns="0" rIns="0" bIns="0" rtlCol="0" anchor="ctr"/>
          <a:lstStyle/>
          <a:p>
            <a:pPr marL="0" indent="0" algn="l">
              <a:lnSpc>
                <a:spcPct val="120000"/>
              </a:lnSpc>
              <a:buNone/>
            </a:pPr>
            <a:r>
              <a:rPr lang="en-US" sz="1050" i="1" dirty="0">
                <a:solidFill>
                  <a:srgbClr val="9A9A9A"/>
                </a:solidFill>
                <a:latin typeface="Calibri" pitchFamily="34" charset="0"/>
                <a:ea typeface="Calibri" pitchFamily="34" charset="-122"/>
                <a:cs typeface="Calibri" pitchFamily="34" charset="-120"/>
              </a:rPr>
              <a:t>Managed by ApodcStore Mgt. This fund is independently managed and is not affiliated with, sponsored by, or endorsed by Gucci, Kering S.p.A., or any of their affiliates.</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60675" y="502920"/>
            <a:ext cx="7315200" cy="548640"/>
          </a:xfrm>
          <a:prstGeom prst="rect">
            <a:avLst/>
          </a:prstGeom>
          <a:noFill/>
          <a:ln/>
        </p:spPr>
        <p:txBody>
          <a:bodyPr wrap="square" lIns="0" tIns="0" rIns="0" bIns="0" rtlCol="0" anchor="ctr"/>
          <a:lstStyle/>
          <a:p>
            <a:pPr marL="0" indent="0">
              <a:buNone/>
            </a:pPr>
            <a:r>
              <a:rPr lang="en-US" sz="3000" b="1" dirty="0">
                <a:solidFill>
                  <a:srgbClr val="1A1A1A"/>
                </a:solidFill>
                <a:latin typeface="Cambria" pitchFamily="34" charset="0"/>
                <a:ea typeface="Cambria" pitchFamily="34" charset="-122"/>
                <a:cs typeface="Cambria" pitchFamily="34" charset="-120"/>
              </a:rPr>
              <a:t>Executive Summary</a:t>
            </a:r>
            <a:endParaRPr lang="en-US" sz="3000" dirty="0"/>
          </a:p>
        </p:txBody>
      </p:sp>
      <p:sp>
        <p:nvSpPr>
          <p:cNvPr id="3" name="Text 1"/>
          <p:cNvSpPr/>
          <p:nvPr/>
        </p:nvSpPr>
        <p:spPr>
          <a:xfrm>
            <a:off x="548640" y="1234440"/>
            <a:ext cx="6583680" cy="4846320"/>
          </a:xfrm>
          <a:prstGeom prst="rect">
            <a:avLst/>
          </a:prstGeom>
          <a:noFill/>
          <a:ln/>
        </p:spPr>
        <p:txBody>
          <a:bodyPr wrap="square" lIns="0" tIns="0" rIns="0" bIns="0" rtlCol="0" anchor="t"/>
          <a:lstStyle/>
          <a:p>
            <a:pPr marL="0" indent="0" algn="l">
              <a:lnSpc>
                <a:spcPct val="135000"/>
              </a:lnSpc>
              <a:buNone/>
            </a:pPr>
            <a:r>
              <a:rPr lang="en-US" sz="1450" dirty="0">
                <a:solidFill>
                  <a:srgbClr val="3A3A3A"/>
                </a:solidFill>
                <a:latin typeface="Calibri" pitchFamily="34" charset="0"/>
                <a:ea typeface="Calibri" pitchFamily="34" charset="-122"/>
                <a:cs typeface="Calibri" pitchFamily="34" charset="-120"/>
              </a:rPr>
              <a:t>Gucci Collection Fund I is a private investment vehicle offering exposure to one of the fastest-emerging alternative asset categories: investment-grade luxury handbags.</a:t>
            </a:r>
            <a:endParaRPr lang="en-US" sz="1450" dirty="0"/>
          </a:p>
          <a:p>
            <a:pPr marL="0" indent="0" algn="l">
              <a:lnSpc>
                <a:spcPct val="135000"/>
              </a:lnSpc>
              <a:buNone/>
            </a:pPr>
            <a:endParaRPr lang="en-US" sz="1450" dirty="0"/>
          </a:p>
          <a:p>
            <a:pPr marL="0" indent="0" algn="l">
              <a:lnSpc>
                <a:spcPct val="135000"/>
              </a:lnSpc>
              <a:buNone/>
            </a:pPr>
            <a:r>
              <a:rPr lang="en-US" sz="1450" dirty="0">
                <a:solidFill>
                  <a:srgbClr val="3A3A3A"/>
                </a:solidFill>
                <a:latin typeface="Calibri" pitchFamily="34" charset="0"/>
                <a:ea typeface="Calibri" pitchFamily="34" charset="-122"/>
                <a:cs typeface="Calibri" pitchFamily="34" charset="-120"/>
              </a:rPr>
              <a:t>The Fund acquires carefully selected Gucci-designed handbags with strong resale demand and appreciation potential and pursues multiple monetization channels designed to generate both capital appreciation and recurring income.</a:t>
            </a:r>
            <a:endParaRPr lang="en-US" sz="1450" dirty="0"/>
          </a:p>
          <a:p>
            <a:pPr marL="0" indent="0" algn="l">
              <a:lnSpc>
                <a:spcPct val="135000"/>
              </a:lnSpc>
              <a:buNone/>
            </a:pPr>
            <a:endParaRPr lang="en-US" sz="1450" dirty="0"/>
          </a:p>
          <a:p>
            <a:pPr marL="0" indent="0" algn="l">
              <a:lnSpc>
                <a:spcPct val="135000"/>
              </a:lnSpc>
              <a:buNone/>
            </a:pPr>
            <a:r>
              <a:rPr lang="en-US" sz="1450" dirty="0">
                <a:solidFill>
                  <a:srgbClr val="3A3A3A"/>
                </a:solidFill>
                <a:latin typeface="Calibri" pitchFamily="34" charset="0"/>
                <a:ea typeface="Calibri" pitchFamily="34" charset="-122"/>
                <a:cs typeface="Calibri" pitchFamily="34" charset="-120"/>
              </a:rPr>
              <a:t>Investors gain professionally managed exposure without the sourcing, authentication, storage, or resale burden of building a collection independently.</a:t>
            </a:r>
            <a:endParaRPr lang="en-US" sz="1450" dirty="0"/>
          </a:p>
        </p:txBody>
      </p:sp>
      <p:sp>
        <p:nvSpPr>
          <p:cNvPr id="4" name="Shape 2"/>
          <p:cNvSpPr/>
          <p:nvPr/>
        </p:nvSpPr>
        <p:spPr>
          <a:xfrm>
            <a:off x="7635240" y="1463039"/>
            <a:ext cx="2236968" cy="1095093"/>
          </a:xfrm>
          <a:prstGeom prst="roundRect">
            <a:avLst>
              <a:gd name="adj" fmla="val 3871"/>
            </a:avLst>
          </a:prstGeom>
          <a:solidFill>
            <a:srgbClr val="F4F3F0"/>
          </a:solidFill>
          <a:ln/>
        </p:spPr>
        <p:txBody>
          <a:bodyPr/>
          <a:lstStyle/>
          <a:p>
            <a:endParaRPr lang="en-US"/>
          </a:p>
        </p:txBody>
      </p:sp>
      <p:sp>
        <p:nvSpPr>
          <p:cNvPr id="5" name="Text 3"/>
          <p:cNvSpPr/>
          <p:nvPr/>
        </p:nvSpPr>
        <p:spPr>
          <a:xfrm>
            <a:off x="7766769" y="1448794"/>
            <a:ext cx="1973910" cy="685800"/>
          </a:xfrm>
          <a:prstGeom prst="rect">
            <a:avLst/>
          </a:prstGeom>
          <a:noFill/>
          <a:ln/>
        </p:spPr>
        <p:txBody>
          <a:bodyPr wrap="square" lIns="0" tIns="0" rIns="0" bIns="0" rtlCol="0" anchor="ctr"/>
          <a:lstStyle/>
          <a:p>
            <a:pPr marL="0" indent="0">
              <a:buNone/>
            </a:pPr>
            <a:r>
              <a:rPr lang="en-US" sz="3200" b="1" dirty="0">
                <a:solidFill>
                  <a:srgbClr val="8E7238"/>
                </a:solidFill>
                <a:latin typeface="Cambria" pitchFamily="34" charset="0"/>
                <a:ea typeface="Cambria" pitchFamily="34" charset="-122"/>
                <a:cs typeface="Cambria" pitchFamily="34" charset="-120"/>
              </a:rPr>
              <a:t>18 Month</a:t>
            </a:r>
            <a:endParaRPr lang="en-US" sz="3200" dirty="0"/>
          </a:p>
        </p:txBody>
      </p:sp>
      <p:sp>
        <p:nvSpPr>
          <p:cNvPr id="6" name="Text 4"/>
          <p:cNvSpPr/>
          <p:nvPr/>
        </p:nvSpPr>
        <p:spPr>
          <a:xfrm>
            <a:off x="7717403" y="2023011"/>
            <a:ext cx="1519362" cy="502920"/>
          </a:xfrm>
          <a:prstGeom prst="rect">
            <a:avLst/>
          </a:prstGeom>
          <a:noFill/>
          <a:ln/>
        </p:spPr>
        <p:txBody>
          <a:bodyPr wrap="square" lIns="0" tIns="0" rIns="0" bIns="0" rtlCol="0" anchor="ctr"/>
          <a:lstStyle/>
          <a:p>
            <a:pPr marL="0" indent="0">
              <a:lnSpc>
                <a:spcPct val="110000"/>
              </a:lnSpc>
              <a:buNone/>
            </a:pPr>
            <a:r>
              <a:rPr lang="en-US" sz="1150" b="1" dirty="0">
                <a:solidFill>
                  <a:srgbClr val="6E6E6E"/>
                </a:solidFill>
                <a:latin typeface="Calibri" pitchFamily="34" charset="0"/>
                <a:ea typeface="Calibri" pitchFamily="34" charset="-122"/>
                <a:cs typeface="Calibri" pitchFamily="34" charset="-120"/>
              </a:rPr>
              <a:t>Target Investment</a:t>
            </a:r>
            <a:endParaRPr lang="en-US" sz="1150" b="1" dirty="0"/>
          </a:p>
          <a:p>
            <a:pPr marL="0" indent="0">
              <a:lnSpc>
                <a:spcPct val="110000"/>
              </a:lnSpc>
              <a:buNone/>
            </a:pPr>
            <a:r>
              <a:rPr lang="en-US" sz="1150" b="1" dirty="0">
                <a:solidFill>
                  <a:srgbClr val="6E6E6E"/>
                </a:solidFill>
                <a:latin typeface="Calibri" pitchFamily="34" charset="0"/>
                <a:ea typeface="Calibri" pitchFamily="34" charset="-122"/>
                <a:cs typeface="Calibri" pitchFamily="34" charset="-120"/>
              </a:rPr>
              <a:t>Horizon</a:t>
            </a:r>
            <a:endParaRPr lang="en-US" sz="1150" b="1" dirty="0"/>
          </a:p>
        </p:txBody>
      </p:sp>
      <p:sp>
        <p:nvSpPr>
          <p:cNvPr id="7" name="Shape 5"/>
          <p:cNvSpPr/>
          <p:nvPr/>
        </p:nvSpPr>
        <p:spPr>
          <a:xfrm>
            <a:off x="10004728" y="1448794"/>
            <a:ext cx="1678388" cy="1095093"/>
          </a:xfrm>
          <a:prstGeom prst="roundRect">
            <a:avLst>
              <a:gd name="adj" fmla="val 3871"/>
            </a:avLst>
          </a:prstGeom>
          <a:solidFill>
            <a:srgbClr val="F4F3F0"/>
          </a:solidFill>
          <a:ln/>
        </p:spPr>
        <p:txBody>
          <a:bodyPr/>
          <a:lstStyle/>
          <a:p>
            <a:endParaRPr lang="en-US"/>
          </a:p>
        </p:txBody>
      </p:sp>
      <p:sp>
        <p:nvSpPr>
          <p:cNvPr id="8" name="Text 6"/>
          <p:cNvSpPr/>
          <p:nvPr/>
        </p:nvSpPr>
        <p:spPr>
          <a:xfrm>
            <a:off x="10059725" y="1453366"/>
            <a:ext cx="1623391" cy="685800"/>
          </a:xfrm>
          <a:prstGeom prst="rect">
            <a:avLst/>
          </a:prstGeom>
          <a:noFill/>
          <a:ln/>
        </p:spPr>
        <p:txBody>
          <a:bodyPr wrap="square" lIns="0" tIns="0" rIns="0" bIns="0" rtlCol="0" anchor="ctr"/>
          <a:lstStyle/>
          <a:p>
            <a:pPr marL="0" indent="0">
              <a:buNone/>
            </a:pPr>
            <a:r>
              <a:rPr lang="en-US" sz="3200" b="1" dirty="0">
                <a:solidFill>
                  <a:srgbClr val="8E7238"/>
                </a:solidFill>
                <a:latin typeface="Cambria" pitchFamily="34" charset="0"/>
                <a:ea typeface="Cambria" pitchFamily="34" charset="-122"/>
                <a:cs typeface="Cambria" pitchFamily="34" charset="-120"/>
              </a:rPr>
              <a:t>10–13%</a:t>
            </a:r>
            <a:endParaRPr lang="en-US" sz="3200" dirty="0"/>
          </a:p>
        </p:txBody>
      </p:sp>
      <p:sp>
        <p:nvSpPr>
          <p:cNvPr id="9" name="Text 7"/>
          <p:cNvSpPr/>
          <p:nvPr/>
        </p:nvSpPr>
        <p:spPr>
          <a:xfrm>
            <a:off x="10196885" y="2088874"/>
            <a:ext cx="1035657" cy="502920"/>
          </a:xfrm>
          <a:prstGeom prst="rect">
            <a:avLst/>
          </a:prstGeom>
          <a:noFill/>
          <a:ln/>
        </p:spPr>
        <p:txBody>
          <a:bodyPr wrap="square" lIns="0" tIns="0" rIns="0" bIns="0" rtlCol="0" anchor="ctr"/>
          <a:lstStyle/>
          <a:p>
            <a:pPr marL="0" indent="0">
              <a:lnSpc>
                <a:spcPct val="110000"/>
              </a:lnSpc>
              <a:buNone/>
            </a:pPr>
            <a:r>
              <a:rPr lang="en-US" sz="1150" dirty="0">
                <a:solidFill>
                  <a:srgbClr val="6E6E6E"/>
                </a:solidFill>
                <a:latin typeface="Calibri" pitchFamily="34" charset="0"/>
                <a:ea typeface="Calibri" pitchFamily="34" charset="-122"/>
                <a:cs typeface="Calibri" pitchFamily="34" charset="-120"/>
              </a:rPr>
              <a:t>Preferred</a:t>
            </a:r>
            <a:endParaRPr lang="en-US" sz="1150" dirty="0"/>
          </a:p>
          <a:p>
            <a:pPr marL="0" indent="0">
              <a:lnSpc>
                <a:spcPct val="110000"/>
              </a:lnSpc>
              <a:buNone/>
            </a:pPr>
            <a:r>
              <a:rPr lang="en-US" sz="1150" dirty="0">
                <a:solidFill>
                  <a:srgbClr val="6E6E6E"/>
                </a:solidFill>
                <a:latin typeface="Calibri" pitchFamily="34" charset="0"/>
                <a:ea typeface="Calibri" pitchFamily="34" charset="-122"/>
                <a:cs typeface="Calibri" pitchFamily="34" charset="-120"/>
              </a:rPr>
              <a:t>Return</a:t>
            </a:r>
            <a:endParaRPr lang="en-US" sz="1150" dirty="0"/>
          </a:p>
        </p:txBody>
      </p:sp>
      <p:sp>
        <p:nvSpPr>
          <p:cNvPr id="13" name="Text 11"/>
          <p:cNvSpPr/>
          <p:nvPr/>
        </p:nvSpPr>
        <p:spPr>
          <a:xfrm>
            <a:off x="7635240" y="6217920"/>
            <a:ext cx="3977640" cy="365760"/>
          </a:xfrm>
          <a:prstGeom prst="rect">
            <a:avLst/>
          </a:prstGeom>
          <a:noFill/>
          <a:ln/>
        </p:spPr>
        <p:txBody>
          <a:bodyPr wrap="square" lIns="0" tIns="0" rIns="0" bIns="0" rtlCol="0" anchor="ctr"/>
          <a:lstStyle/>
          <a:p>
            <a:pPr marL="0" indent="0">
              <a:buNone/>
            </a:pPr>
            <a:r>
              <a:rPr lang="en-US" sz="900" i="1" dirty="0">
                <a:solidFill>
                  <a:srgbClr val="6E6E6E"/>
                </a:solidFill>
                <a:latin typeface="Calibri" pitchFamily="34" charset="0"/>
                <a:ea typeface="Calibri" pitchFamily="34" charset="-122"/>
                <a:cs typeface="Calibri" pitchFamily="34" charset="-120"/>
              </a:rPr>
              <a:t>Targets are objectives only and are not guaranteed. See Risk Factors.</a:t>
            </a:r>
            <a:endParaRPr lang="en-US" sz="900" dirty="0"/>
          </a:p>
        </p:txBody>
      </p:sp>
      <p:sp>
        <p:nvSpPr>
          <p:cNvPr id="14" name="Text 12"/>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800" dirty="0">
                <a:solidFill>
                  <a:srgbClr val="9A9A9A"/>
                </a:solidFill>
                <a:latin typeface="Calibri" pitchFamily="34" charset="0"/>
                <a:ea typeface="Calibri" pitchFamily="34" charset="-122"/>
                <a:cs typeface="Calibri" pitchFamily="34" charset="-120"/>
              </a:rPr>
              <a:t>GUCCI COLLECTION FUND I  |  CONFIDENTIAL</a:t>
            </a:r>
            <a:endParaRPr lang="en-US" sz="800" dirty="0"/>
          </a:p>
        </p:txBody>
      </p:sp>
      <p:sp>
        <p:nvSpPr>
          <p:cNvPr id="15" name="Text 13"/>
          <p:cNvSpPr/>
          <p:nvPr/>
        </p:nvSpPr>
        <p:spPr>
          <a:xfrm>
            <a:off x="11521440" y="6537960"/>
            <a:ext cx="365760" cy="274320"/>
          </a:xfrm>
          <a:prstGeom prst="rect">
            <a:avLst/>
          </a:prstGeom>
          <a:noFill/>
          <a:ln/>
        </p:spPr>
        <p:txBody>
          <a:bodyPr wrap="square" lIns="0" tIns="0" rIns="0" bIns="0" rtlCol="0" anchor="ctr"/>
          <a:lstStyle/>
          <a:p>
            <a:pPr marL="0" indent="0" algn="r">
              <a:buNone/>
            </a:pPr>
            <a:r>
              <a:rPr lang="en-US" sz="800" dirty="0">
                <a:solidFill>
                  <a:srgbClr val="9A9A9A"/>
                </a:solidFill>
                <a:latin typeface="Calibri" pitchFamily="34" charset="0"/>
                <a:ea typeface="Calibri" pitchFamily="34" charset="-122"/>
                <a:cs typeface="Calibri"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A1A1A"/>
        </a:solidFill>
        <a:effectLst/>
      </p:bgPr>
    </p:bg>
    <p:spTree>
      <p:nvGrpSpPr>
        <p:cNvPr id="1" name=""/>
        <p:cNvGrpSpPr/>
        <p:nvPr/>
      </p:nvGrpSpPr>
      <p:grpSpPr>
        <a:xfrm>
          <a:off x="0" y="0"/>
          <a:ext cx="0" cy="0"/>
          <a:chOff x="0" y="0"/>
          <a:chExt cx="0" cy="0"/>
        </a:xfrm>
      </p:grpSpPr>
      <p:sp>
        <p:nvSpPr>
          <p:cNvPr id="2" name="Text 0"/>
          <p:cNvSpPr/>
          <p:nvPr/>
        </p:nvSpPr>
        <p:spPr>
          <a:xfrm>
            <a:off x="548640" y="457200"/>
            <a:ext cx="3374003" cy="548640"/>
          </a:xfrm>
          <a:prstGeom prst="rect">
            <a:avLst/>
          </a:prstGeom>
          <a:noFill/>
          <a:ln/>
        </p:spPr>
        <p:txBody>
          <a:bodyPr wrap="square" lIns="0" tIns="0" rIns="0" bIns="0" rtlCol="0" anchor="ctr"/>
          <a:lstStyle/>
          <a:p>
            <a:pPr marL="0" indent="0">
              <a:buNone/>
            </a:pPr>
            <a:r>
              <a:rPr lang="en-US" sz="3000" b="1" dirty="0">
                <a:solidFill>
                  <a:schemeClr val="bg1"/>
                </a:solidFill>
                <a:latin typeface="Cambria" pitchFamily="34" charset="0"/>
                <a:ea typeface="Cambria" pitchFamily="34" charset="-122"/>
                <a:cs typeface="Cambria" pitchFamily="34" charset="-120"/>
              </a:rPr>
              <a:t>Investment Thesis</a:t>
            </a:r>
            <a:endParaRPr lang="en-US" sz="3000" dirty="0">
              <a:solidFill>
                <a:schemeClr val="bg1"/>
              </a:solidFill>
            </a:endParaRPr>
          </a:p>
        </p:txBody>
      </p:sp>
      <p:sp>
        <p:nvSpPr>
          <p:cNvPr id="3" name="Text 1"/>
          <p:cNvSpPr/>
          <p:nvPr/>
        </p:nvSpPr>
        <p:spPr>
          <a:xfrm>
            <a:off x="548640" y="1051560"/>
            <a:ext cx="6402125" cy="365760"/>
          </a:xfrm>
          <a:prstGeom prst="rect">
            <a:avLst/>
          </a:prstGeom>
          <a:noFill/>
          <a:ln/>
        </p:spPr>
        <p:txBody>
          <a:bodyPr wrap="square" lIns="0" tIns="0" rIns="0" bIns="0" rtlCol="0" anchor="ctr"/>
          <a:lstStyle/>
          <a:p>
            <a:pPr marL="0" indent="0">
              <a:buNone/>
            </a:pPr>
            <a:r>
              <a:rPr lang="en-US" i="1" dirty="0">
                <a:solidFill>
                  <a:srgbClr val="FF0000"/>
                </a:solidFill>
                <a:latin typeface="Calibri" pitchFamily="34" charset="0"/>
                <a:ea typeface="Calibri" pitchFamily="34" charset="-122"/>
                <a:cs typeface="Calibri" pitchFamily="34" charset="-120"/>
              </a:rPr>
              <a:t>Luxury is no longer simply consumed — it is collected.</a:t>
            </a:r>
            <a:endParaRPr lang="en-US" dirty="0">
              <a:solidFill>
                <a:srgbClr val="FF0000"/>
              </a:solidFill>
            </a:endParaRPr>
          </a:p>
        </p:txBody>
      </p:sp>
      <p:sp>
        <p:nvSpPr>
          <p:cNvPr id="4" name="Shape 2"/>
          <p:cNvSpPr/>
          <p:nvPr/>
        </p:nvSpPr>
        <p:spPr>
          <a:xfrm>
            <a:off x="548640" y="1874520"/>
            <a:ext cx="5394960" cy="1417320"/>
          </a:xfrm>
          <a:prstGeom prst="roundRect">
            <a:avLst>
              <a:gd name="adj" fmla="val 3871"/>
            </a:avLst>
          </a:prstGeom>
          <a:solidFill>
            <a:srgbClr val="2B2B2B"/>
          </a:solidFill>
          <a:ln/>
        </p:spPr>
        <p:txBody>
          <a:bodyPr/>
          <a:lstStyle/>
          <a:p>
            <a:endParaRPr lang="en-US"/>
          </a:p>
        </p:txBody>
      </p:sp>
      <p:sp>
        <p:nvSpPr>
          <p:cNvPr id="5" name="Shape 3"/>
          <p:cNvSpPr/>
          <p:nvPr/>
        </p:nvSpPr>
        <p:spPr>
          <a:xfrm>
            <a:off x="822960" y="2286000"/>
            <a:ext cx="384048" cy="384048"/>
          </a:xfrm>
          <a:prstGeom prst="ellipse">
            <a:avLst/>
          </a:prstGeom>
          <a:solidFill>
            <a:srgbClr val="B9975B"/>
          </a:solidFill>
          <a:ln/>
        </p:spPr>
        <p:txBody>
          <a:bodyPr/>
          <a:lstStyle/>
          <a:p>
            <a:endParaRPr lang="en-US"/>
          </a:p>
        </p:txBody>
      </p:sp>
      <p:sp>
        <p:nvSpPr>
          <p:cNvPr id="6" name="Text 4"/>
          <p:cNvSpPr/>
          <p:nvPr/>
        </p:nvSpPr>
        <p:spPr>
          <a:xfrm>
            <a:off x="822960" y="2286000"/>
            <a:ext cx="384048" cy="384048"/>
          </a:xfrm>
          <a:prstGeom prst="rect">
            <a:avLst/>
          </a:prstGeom>
          <a:noFill/>
          <a:ln/>
        </p:spPr>
        <p:txBody>
          <a:bodyPr wrap="square" lIns="0" tIns="0" rIns="0" bIns="0" rtlCol="0" anchor="ctr"/>
          <a:lstStyle/>
          <a:p>
            <a:pPr marL="0" indent="0" algn="ctr">
              <a:buNone/>
            </a:pPr>
            <a:r>
              <a:rPr lang="en-US" sz="1500" b="1" dirty="0">
                <a:solidFill>
                  <a:srgbClr val="1A1A1A"/>
                </a:solidFill>
                <a:latin typeface="Cambria" pitchFamily="34" charset="0"/>
                <a:ea typeface="Cambria" pitchFamily="34" charset="-122"/>
                <a:cs typeface="Cambria" pitchFamily="34" charset="-120"/>
              </a:rPr>
              <a:t>1</a:t>
            </a:r>
            <a:endParaRPr lang="en-US" sz="1500" dirty="0"/>
          </a:p>
        </p:txBody>
      </p:sp>
      <p:sp>
        <p:nvSpPr>
          <p:cNvPr id="7" name="Text 5"/>
          <p:cNvSpPr/>
          <p:nvPr/>
        </p:nvSpPr>
        <p:spPr>
          <a:xfrm>
            <a:off x="1417320" y="2167128"/>
            <a:ext cx="4297680" cy="640080"/>
          </a:xfrm>
          <a:prstGeom prst="rect">
            <a:avLst/>
          </a:prstGeom>
          <a:noFill/>
          <a:ln/>
        </p:spPr>
        <p:txBody>
          <a:bodyPr wrap="square" lIns="0" tIns="0" rIns="0" bIns="0" rtlCol="0" anchor="ctr"/>
          <a:lstStyle/>
          <a:p>
            <a:pPr marL="0" indent="0">
              <a:lnSpc>
                <a:spcPct val="110000"/>
              </a:lnSpc>
              <a:buNone/>
            </a:pPr>
            <a:r>
              <a:rPr lang="en-US" sz="2000" b="1" dirty="0">
                <a:solidFill>
                  <a:schemeClr val="bg1"/>
                </a:solidFill>
                <a:latin typeface="Calibri" pitchFamily="34" charset="0"/>
                <a:ea typeface="Calibri" pitchFamily="34" charset="-122"/>
                <a:cs typeface="Calibri" pitchFamily="34" charset="-120"/>
              </a:rPr>
              <a:t>Global brand recognition</a:t>
            </a:r>
            <a:endParaRPr lang="en-US" sz="2000" dirty="0">
              <a:solidFill>
                <a:schemeClr val="bg1"/>
              </a:solidFill>
            </a:endParaRPr>
          </a:p>
        </p:txBody>
      </p:sp>
      <p:sp>
        <p:nvSpPr>
          <p:cNvPr id="8" name="Shape 6"/>
          <p:cNvSpPr/>
          <p:nvPr/>
        </p:nvSpPr>
        <p:spPr>
          <a:xfrm>
            <a:off x="6400800" y="1874520"/>
            <a:ext cx="5394960" cy="1417320"/>
          </a:xfrm>
          <a:prstGeom prst="roundRect">
            <a:avLst>
              <a:gd name="adj" fmla="val 3871"/>
            </a:avLst>
          </a:prstGeom>
          <a:solidFill>
            <a:srgbClr val="2B2B2B"/>
          </a:solidFill>
          <a:ln/>
        </p:spPr>
        <p:txBody>
          <a:bodyPr/>
          <a:lstStyle/>
          <a:p>
            <a:endParaRPr lang="en-US"/>
          </a:p>
        </p:txBody>
      </p:sp>
      <p:sp>
        <p:nvSpPr>
          <p:cNvPr id="9" name="Shape 7"/>
          <p:cNvSpPr/>
          <p:nvPr/>
        </p:nvSpPr>
        <p:spPr>
          <a:xfrm>
            <a:off x="6675120" y="2286000"/>
            <a:ext cx="384048" cy="384048"/>
          </a:xfrm>
          <a:prstGeom prst="ellipse">
            <a:avLst/>
          </a:prstGeom>
          <a:solidFill>
            <a:srgbClr val="B9975B"/>
          </a:solidFill>
          <a:ln/>
        </p:spPr>
        <p:txBody>
          <a:bodyPr/>
          <a:lstStyle/>
          <a:p>
            <a:endParaRPr lang="en-US"/>
          </a:p>
        </p:txBody>
      </p:sp>
      <p:sp>
        <p:nvSpPr>
          <p:cNvPr id="10" name="Text 8"/>
          <p:cNvSpPr/>
          <p:nvPr/>
        </p:nvSpPr>
        <p:spPr>
          <a:xfrm>
            <a:off x="6675120" y="2286000"/>
            <a:ext cx="384048" cy="384048"/>
          </a:xfrm>
          <a:prstGeom prst="rect">
            <a:avLst/>
          </a:prstGeom>
          <a:noFill/>
          <a:ln/>
        </p:spPr>
        <p:txBody>
          <a:bodyPr wrap="square" lIns="0" tIns="0" rIns="0" bIns="0" rtlCol="0" anchor="ctr"/>
          <a:lstStyle/>
          <a:p>
            <a:pPr marL="0" indent="0" algn="ctr">
              <a:buNone/>
            </a:pPr>
            <a:r>
              <a:rPr lang="en-US" sz="1500" b="1" dirty="0">
                <a:solidFill>
                  <a:srgbClr val="1A1A1A"/>
                </a:solidFill>
                <a:latin typeface="Cambria" pitchFamily="34" charset="0"/>
                <a:ea typeface="Cambria" pitchFamily="34" charset="-122"/>
                <a:cs typeface="Cambria" pitchFamily="34" charset="-120"/>
              </a:rPr>
              <a:t>2</a:t>
            </a:r>
            <a:endParaRPr lang="en-US" sz="1500" dirty="0"/>
          </a:p>
        </p:txBody>
      </p:sp>
      <p:sp>
        <p:nvSpPr>
          <p:cNvPr id="11" name="Text 9"/>
          <p:cNvSpPr/>
          <p:nvPr/>
        </p:nvSpPr>
        <p:spPr>
          <a:xfrm>
            <a:off x="7269480" y="2167128"/>
            <a:ext cx="4297680" cy="640080"/>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Limited production supply</a:t>
            </a:r>
            <a:endParaRPr lang="en-US" sz="2000" dirty="0"/>
          </a:p>
        </p:txBody>
      </p:sp>
      <p:sp>
        <p:nvSpPr>
          <p:cNvPr id="12" name="Shape 10"/>
          <p:cNvSpPr/>
          <p:nvPr/>
        </p:nvSpPr>
        <p:spPr>
          <a:xfrm>
            <a:off x="548640" y="3566160"/>
            <a:ext cx="5394960" cy="1417320"/>
          </a:xfrm>
          <a:prstGeom prst="roundRect">
            <a:avLst>
              <a:gd name="adj" fmla="val 3871"/>
            </a:avLst>
          </a:prstGeom>
          <a:solidFill>
            <a:srgbClr val="2B2B2B"/>
          </a:solidFill>
          <a:ln/>
        </p:spPr>
        <p:txBody>
          <a:bodyPr/>
          <a:lstStyle/>
          <a:p>
            <a:endParaRPr lang="en-US"/>
          </a:p>
        </p:txBody>
      </p:sp>
      <p:sp>
        <p:nvSpPr>
          <p:cNvPr id="13" name="Shape 11"/>
          <p:cNvSpPr/>
          <p:nvPr/>
        </p:nvSpPr>
        <p:spPr>
          <a:xfrm>
            <a:off x="822960" y="3977640"/>
            <a:ext cx="384048" cy="384048"/>
          </a:xfrm>
          <a:prstGeom prst="ellipse">
            <a:avLst/>
          </a:prstGeom>
          <a:solidFill>
            <a:srgbClr val="B9975B"/>
          </a:solidFill>
          <a:ln/>
        </p:spPr>
        <p:txBody>
          <a:bodyPr/>
          <a:lstStyle/>
          <a:p>
            <a:endParaRPr lang="en-US"/>
          </a:p>
        </p:txBody>
      </p:sp>
      <p:sp>
        <p:nvSpPr>
          <p:cNvPr id="14" name="Text 12"/>
          <p:cNvSpPr/>
          <p:nvPr/>
        </p:nvSpPr>
        <p:spPr>
          <a:xfrm>
            <a:off x="822960" y="3977640"/>
            <a:ext cx="384048" cy="384048"/>
          </a:xfrm>
          <a:prstGeom prst="rect">
            <a:avLst/>
          </a:prstGeom>
          <a:noFill/>
          <a:ln/>
        </p:spPr>
        <p:txBody>
          <a:bodyPr wrap="square" lIns="0" tIns="0" rIns="0" bIns="0" rtlCol="0" anchor="ctr"/>
          <a:lstStyle/>
          <a:p>
            <a:pPr marL="0" indent="0" algn="ctr">
              <a:buNone/>
            </a:pPr>
            <a:r>
              <a:rPr lang="en-US" sz="1500" b="1" dirty="0">
                <a:solidFill>
                  <a:srgbClr val="1A1A1A"/>
                </a:solidFill>
                <a:latin typeface="Cambria" pitchFamily="34" charset="0"/>
                <a:ea typeface="Cambria" pitchFamily="34" charset="-122"/>
                <a:cs typeface="Cambria" pitchFamily="34" charset="-120"/>
              </a:rPr>
              <a:t>3</a:t>
            </a:r>
            <a:endParaRPr lang="en-US" sz="1500" dirty="0"/>
          </a:p>
        </p:txBody>
      </p:sp>
      <p:sp>
        <p:nvSpPr>
          <p:cNvPr id="15" name="Text 13"/>
          <p:cNvSpPr/>
          <p:nvPr/>
        </p:nvSpPr>
        <p:spPr>
          <a:xfrm>
            <a:off x="1417320" y="3858768"/>
            <a:ext cx="4297680" cy="640080"/>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Strong secondary resale demand</a:t>
            </a:r>
            <a:endParaRPr lang="en-US" sz="2000" dirty="0"/>
          </a:p>
        </p:txBody>
      </p:sp>
      <p:sp>
        <p:nvSpPr>
          <p:cNvPr id="16" name="Shape 14"/>
          <p:cNvSpPr/>
          <p:nvPr/>
        </p:nvSpPr>
        <p:spPr>
          <a:xfrm>
            <a:off x="6400800" y="3566160"/>
            <a:ext cx="5394960" cy="1417320"/>
          </a:xfrm>
          <a:prstGeom prst="roundRect">
            <a:avLst>
              <a:gd name="adj" fmla="val 3871"/>
            </a:avLst>
          </a:prstGeom>
          <a:solidFill>
            <a:srgbClr val="2B2B2B"/>
          </a:solidFill>
          <a:ln/>
        </p:spPr>
        <p:txBody>
          <a:bodyPr/>
          <a:lstStyle/>
          <a:p>
            <a:endParaRPr lang="en-US"/>
          </a:p>
        </p:txBody>
      </p:sp>
      <p:sp>
        <p:nvSpPr>
          <p:cNvPr id="17" name="Shape 15"/>
          <p:cNvSpPr/>
          <p:nvPr/>
        </p:nvSpPr>
        <p:spPr>
          <a:xfrm>
            <a:off x="6675120" y="3977640"/>
            <a:ext cx="384048" cy="384048"/>
          </a:xfrm>
          <a:prstGeom prst="ellipse">
            <a:avLst/>
          </a:prstGeom>
          <a:solidFill>
            <a:srgbClr val="B9975B"/>
          </a:solidFill>
          <a:ln/>
        </p:spPr>
        <p:txBody>
          <a:bodyPr/>
          <a:lstStyle/>
          <a:p>
            <a:endParaRPr lang="en-US"/>
          </a:p>
        </p:txBody>
      </p:sp>
      <p:sp>
        <p:nvSpPr>
          <p:cNvPr id="18" name="Text 16"/>
          <p:cNvSpPr/>
          <p:nvPr/>
        </p:nvSpPr>
        <p:spPr>
          <a:xfrm>
            <a:off x="6675120" y="3977640"/>
            <a:ext cx="384048" cy="384048"/>
          </a:xfrm>
          <a:prstGeom prst="rect">
            <a:avLst/>
          </a:prstGeom>
          <a:noFill/>
          <a:ln/>
        </p:spPr>
        <p:txBody>
          <a:bodyPr wrap="square" lIns="0" tIns="0" rIns="0" bIns="0" rtlCol="0" anchor="ctr"/>
          <a:lstStyle/>
          <a:p>
            <a:pPr marL="0" indent="0" algn="ctr">
              <a:buNone/>
            </a:pPr>
            <a:r>
              <a:rPr lang="en-US" sz="1500" b="1" dirty="0">
                <a:solidFill>
                  <a:srgbClr val="1A1A1A"/>
                </a:solidFill>
                <a:latin typeface="Cambria" pitchFamily="34" charset="0"/>
                <a:ea typeface="Cambria" pitchFamily="34" charset="-122"/>
                <a:cs typeface="Cambria" pitchFamily="34" charset="-120"/>
              </a:rPr>
              <a:t>4</a:t>
            </a:r>
            <a:endParaRPr lang="en-US" sz="1500" dirty="0"/>
          </a:p>
        </p:txBody>
      </p:sp>
      <p:sp>
        <p:nvSpPr>
          <p:cNvPr id="19" name="Text 17"/>
          <p:cNvSpPr/>
          <p:nvPr/>
        </p:nvSpPr>
        <p:spPr>
          <a:xfrm>
            <a:off x="7269480" y="3858768"/>
            <a:ext cx="4297680" cy="640080"/>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High liquidity vs. other collectibles</a:t>
            </a:r>
            <a:endParaRPr lang="en-US" sz="2000" dirty="0"/>
          </a:p>
        </p:txBody>
      </p:sp>
      <p:sp>
        <p:nvSpPr>
          <p:cNvPr id="20" name="Shape 18"/>
          <p:cNvSpPr/>
          <p:nvPr/>
        </p:nvSpPr>
        <p:spPr>
          <a:xfrm>
            <a:off x="548640" y="5257800"/>
            <a:ext cx="5394960" cy="1417320"/>
          </a:xfrm>
          <a:prstGeom prst="roundRect">
            <a:avLst>
              <a:gd name="adj" fmla="val 3871"/>
            </a:avLst>
          </a:prstGeom>
          <a:solidFill>
            <a:srgbClr val="2B2B2B"/>
          </a:solidFill>
          <a:ln/>
        </p:spPr>
        <p:txBody>
          <a:bodyPr/>
          <a:lstStyle/>
          <a:p>
            <a:endParaRPr lang="en-US"/>
          </a:p>
        </p:txBody>
      </p:sp>
      <p:sp>
        <p:nvSpPr>
          <p:cNvPr id="21" name="Shape 19"/>
          <p:cNvSpPr/>
          <p:nvPr/>
        </p:nvSpPr>
        <p:spPr>
          <a:xfrm>
            <a:off x="822960" y="5669280"/>
            <a:ext cx="384048" cy="384048"/>
          </a:xfrm>
          <a:prstGeom prst="ellipse">
            <a:avLst/>
          </a:prstGeom>
          <a:solidFill>
            <a:srgbClr val="B9975B"/>
          </a:solidFill>
          <a:ln/>
        </p:spPr>
        <p:txBody>
          <a:bodyPr/>
          <a:lstStyle/>
          <a:p>
            <a:endParaRPr lang="en-US"/>
          </a:p>
        </p:txBody>
      </p:sp>
      <p:sp>
        <p:nvSpPr>
          <p:cNvPr id="22" name="Text 20"/>
          <p:cNvSpPr/>
          <p:nvPr/>
        </p:nvSpPr>
        <p:spPr>
          <a:xfrm>
            <a:off x="822960" y="5669280"/>
            <a:ext cx="384048" cy="384048"/>
          </a:xfrm>
          <a:prstGeom prst="rect">
            <a:avLst/>
          </a:prstGeom>
          <a:noFill/>
          <a:ln/>
        </p:spPr>
        <p:txBody>
          <a:bodyPr wrap="square" lIns="0" tIns="0" rIns="0" bIns="0" rtlCol="0" anchor="ctr"/>
          <a:lstStyle/>
          <a:p>
            <a:pPr marL="0" indent="0" algn="ctr">
              <a:buNone/>
            </a:pPr>
            <a:r>
              <a:rPr lang="en-US" sz="1500" b="1" dirty="0">
                <a:solidFill>
                  <a:srgbClr val="1A1A1A"/>
                </a:solidFill>
                <a:latin typeface="Cambria" pitchFamily="34" charset="0"/>
                <a:ea typeface="Cambria" pitchFamily="34" charset="-122"/>
                <a:cs typeface="Cambria" pitchFamily="34" charset="-120"/>
              </a:rPr>
              <a:t>5</a:t>
            </a:r>
            <a:endParaRPr lang="en-US" sz="1500" dirty="0"/>
          </a:p>
        </p:txBody>
      </p:sp>
      <p:sp>
        <p:nvSpPr>
          <p:cNvPr id="23" name="Text 21"/>
          <p:cNvSpPr/>
          <p:nvPr/>
        </p:nvSpPr>
        <p:spPr>
          <a:xfrm>
            <a:off x="1417320" y="5550408"/>
            <a:ext cx="4297680" cy="640080"/>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Historical inflation resilience</a:t>
            </a:r>
            <a:endParaRPr lang="en-US" sz="2000" dirty="0"/>
          </a:p>
        </p:txBody>
      </p:sp>
      <p:sp>
        <p:nvSpPr>
          <p:cNvPr id="24" name="Shape 22"/>
          <p:cNvSpPr/>
          <p:nvPr/>
        </p:nvSpPr>
        <p:spPr>
          <a:xfrm>
            <a:off x="6400800" y="5257800"/>
            <a:ext cx="5394960" cy="1417320"/>
          </a:xfrm>
          <a:prstGeom prst="roundRect">
            <a:avLst>
              <a:gd name="adj" fmla="val 3871"/>
            </a:avLst>
          </a:prstGeom>
          <a:solidFill>
            <a:srgbClr val="2B2B2B"/>
          </a:solidFill>
          <a:ln/>
        </p:spPr>
        <p:txBody>
          <a:bodyPr/>
          <a:lstStyle/>
          <a:p>
            <a:endParaRPr lang="en-US"/>
          </a:p>
        </p:txBody>
      </p:sp>
      <p:sp>
        <p:nvSpPr>
          <p:cNvPr id="25" name="Shape 23"/>
          <p:cNvSpPr/>
          <p:nvPr/>
        </p:nvSpPr>
        <p:spPr>
          <a:xfrm>
            <a:off x="6675120" y="5669280"/>
            <a:ext cx="384048" cy="384048"/>
          </a:xfrm>
          <a:prstGeom prst="ellipse">
            <a:avLst/>
          </a:prstGeom>
          <a:solidFill>
            <a:srgbClr val="B9975B"/>
          </a:solidFill>
          <a:ln/>
        </p:spPr>
        <p:txBody>
          <a:bodyPr/>
          <a:lstStyle/>
          <a:p>
            <a:endParaRPr lang="en-US"/>
          </a:p>
        </p:txBody>
      </p:sp>
      <p:sp>
        <p:nvSpPr>
          <p:cNvPr id="26" name="Text 24"/>
          <p:cNvSpPr/>
          <p:nvPr/>
        </p:nvSpPr>
        <p:spPr>
          <a:xfrm>
            <a:off x="6675120" y="5669280"/>
            <a:ext cx="384048" cy="384048"/>
          </a:xfrm>
          <a:prstGeom prst="rect">
            <a:avLst/>
          </a:prstGeom>
          <a:noFill/>
          <a:ln/>
        </p:spPr>
        <p:txBody>
          <a:bodyPr wrap="square" lIns="0" tIns="0" rIns="0" bIns="0" rtlCol="0" anchor="ctr"/>
          <a:lstStyle/>
          <a:p>
            <a:pPr marL="0" indent="0" algn="ctr">
              <a:buNone/>
            </a:pPr>
            <a:r>
              <a:rPr lang="en-US" sz="1500" b="1" dirty="0">
                <a:solidFill>
                  <a:srgbClr val="1A1A1A"/>
                </a:solidFill>
                <a:latin typeface="Cambria" pitchFamily="34" charset="0"/>
                <a:ea typeface="Cambria" pitchFamily="34" charset="-122"/>
                <a:cs typeface="Cambria" pitchFamily="34" charset="-120"/>
              </a:rPr>
              <a:t>6</a:t>
            </a:r>
            <a:endParaRPr lang="en-US" sz="1500" dirty="0"/>
          </a:p>
        </p:txBody>
      </p:sp>
      <p:sp>
        <p:nvSpPr>
          <p:cNvPr id="27" name="Text 25"/>
          <p:cNvSpPr/>
          <p:nvPr/>
        </p:nvSpPr>
        <p:spPr>
          <a:xfrm>
            <a:off x="7269480" y="5550408"/>
            <a:ext cx="4297680" cy="640080"/>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Cross-border market accessibility</a:t>
            </a:r>
            <a:endParaRPr lang="en-US" sz="2000" dirty="0"/>
          </a:p>
        </p:txBody>
      </p:sp>
      <p:sp>
        <p:nvSpPr>
          <p:cNvPr id="28" name="Text 26"/>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800" dirty="0">
                <a:solidFill>
                  <a:srgbClr val="8A8A8A"/>
                </a:solidFill>
                <a:latin typeface="Calibri" pitchFamily="34" charset="0"/>
                <a:ea typeface="Calibri" pitchFamily="34" charset="-122"/>
                <a:cs typeface="Calibri" pitchFamily="34" charset="-120"/>
              </a:rPr>
              <a:t>GUCCI COLLECTION FUND I  |  CONFIDENTIAL</a:t>
            </a:r>
            <a:endParaRPr lang="en-US" sz="800" dirty="0"/>
          </a:p>
        </p:txBody>
      </p:sp>
      <p:sp>
        <p:nvSpPr>
          <p:cNvPr id="29" name="Text 27"/>
          <p:cNvSpPr/>
          <p:nvPr/>
        </p:nvSpPr>
        <p:spPr>
          <a:xfrm>
            <a:off x="11521440" y="6537960"/>
            <a:ext cx="365760" cy="274320"/>
          </a:xfrm>
          <a:prstGeom prst="rect">
            <a:avLst/>
          </a:prstGeom>
          <a:noFill/>
          <a:ln/>
        </p:spPr>
        <p:txBody>
          <a:bodyPr wrap="square" lIns="0" tIns="0" rIns="0" bIns="0" rtlCol="0" anchor="ctr"/>
          <a:lstStyle/>
          <a:p>
            <a:pPr marL="0" indent="0" algn="r">
              <a:buNone/>
            </a:pPr>
            <a:r>
              <a:rPr lang="en-US" sz="800" dirty="0">
                <a:solidFill>
                  <a:srgbClr val="8A8A8A"/>
                </a:solidFill>
                <a:latin typeface="Calibri" pitchFamily="34" charset="0"/>
                <a:ea typeface="Calibri" pitchFamily="34" charset="-122"/>
                <a:cs typeface="Calibri" pitchFamily="34" charset="-120"/>
              </a:rPr>
              <a:t>3</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922890" cy="548640"/>
          </a:xfrm>
          <a:prstGeom prst="rect">
            <a:avLst/>
          </a:prstGeom>
          <a:noFill/>
          <a:ln/>
        </p:spPr>
        <p:txBody>
          <a:bodyPr wrap="square" lIns="0" tIns="0" rIns="0" bIns="0" rtlCol="0" anchor="ctr"/>
          <a:lstStyle/>
          <a:p>
            <a:pPr marL="0" indent="0">
              <a:buNone/>
            </a:pPr>
            <a:r>
              <a:rPr lang="en-US" sz="3000" b="1" dirty="0">
                <a:solidFill>
                  <a:srgbClr val="1A1A1A"/>
                </a:solidFill>
                <a:latin typeface="Cambria" pitchFamily="34" charset="0"/>
                <a:ea typeface="Cambria" pitchFamily="34" charset="-122"/>
                <a:cs typeface="Cambria" pitchFamily="34" charset="-120"/>
              </a:rPr>
              <a:t>Why Now</a:t>
            </a:r>
            <a:endParaRPr lang="en-US" sz="3000" dirty="0"/>
          </a:p>
        </p:txBody>
      </p:sp>
      <p:sp>
        <p:nvSpPr>
          <p:cNvPr id="3" name="Shape 1"/>
          <p:cNvSpPr/>
          <p:nvPr/>
        </p:nvSpPr>
        <p:spPr>
          <a:xfrm>
            <a:off x="592372" y="1577340"/>
            <a:ext cx="3248108" cy="1783080"/>
          </a:xfrm>
          <a:prstGeom prst="roundRect">
            <a:avLst>
              <a:gd name="adj" fmla="val 2609"/>
            </a:avLst>
          </a:prstGeom>
          <a:solidFill>
            <a:srgbClr val="F4F3F0"/>
          </a:solidFill>
          <a:ln/>
        </p:spPr>
        <p:txBody>
          <a:bodyPr/>
          <a:lstStyle/>
          <a:p>
            <a:endParaRPr lang="en-US"/>
          </a:p>
        </p:txBody>
      </p:sp>
      <p:sp>
        <p:nvSpPr>
          <p:cNvPr id="4" name="Shape 2"/>
          <p:cNvSpPr/>
          <p:nvPr/>
        </p:nvSpPr>
        <p:spPr>
          <a:xfrm>
            <a:off x="868680" y="1664208"/>
            <a:ext cx="457200" cy="457200"/>
          </a:xfrm>
          <a:prstGeom prst="ellipse">
            <a:avLst/>
          </a:prstGeom>
          <a:solidFill>
            <a:srgbClr val="B9975B"/>
          </a:solidFill>
          <a:ln/>
        </p:spPr>
        <p:txBody>
          <a:bodyPr/>
          <a:lstStyle/>
          <a:p>
            <a:endParaRPr lang="en-US"/>
          </a:p>
        </p:txBody>
      </p:sp>
      <p:sp>
        <p:nvSpPr>
          <p:cNvPr id="5" name="Text 3"/>
          <p:cNvSpPr/>
          <p:nvPr/>
        </p:nvSpPr>
        <p:spPr>
          <a:xfrm>
            <a:off x="868680" y="1664208"/>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6" name="Text 4"/>
          <p:cNvSpPr/>
          <p:nvPr/>
        </p:nvSpPr>
        <p:spPr>
          <a:xfrm>
            <a:off x="871661" y="2130552"/>
            <a:ext cx="2689529" cy="457200"/>
          </a:xfrm>
          <a:prstGeom prst="rect">
            <a:avLst/>
          </a:prstGeom>
          <a:noFill/>
          <a:ln/>
        </p:spPr>
        <p:txBody>
          <a:bodyPr wrap="square" lIns="0" tIns="0" rIns="0" bIns="0" rtlCol="0" anchor="ctr"/>
          <a:lstStyle/>
          <a:p>
            <a:pPr marL="0" indent="0">
              <a:buNone/>
            </a:pPr>
            <a:r>
              <a:rPr lang="en-US" sz="1550" b="1" dirty="0">
                <a:solidFill>
                  <a:srgbClr val="1A1A1A"/>
                </a:solidFill>
                <a:latin typeface="Calibri" pitchFamily="34" charset="0"/>
                <a:ea typeface="Calibri" pitchFamily="34" charset="-122"/>
                <a:cs typeface="Calibri" pitchFamily="34" charset="-120"/>
              </a:rPr>
              <a:t>Luxury Resale Market Expansion</a:t>
            </a:r>
            <a:endParaRPr lang="en-US" sz="1550" dirty="0"/>
          </a:p>
        </p:txBody>
      </p:sp>
      <p:sp>
        <p:nvSpPr>
          <p:cNvPr id="7" name="Text 5"/>
          <p:cNvSpPr/>
          <p:nvPr/>
        </p:nvSpPr>
        <p:spPr>
          <a:xfrm>
            <a:off x="868680" y="2724912"/>
            <a:ext cx="2839941" cy="310896"/>
          </a:xfrm>
          <a:prstGeom prst="rect">
            <a:avLst/>
          </a:prstGeom>
          <a:noFill/>
          <a:ln/>
        </p:spPr>
        <p:txBody>
          <a:bodyPr wrap="square" lIns="0" tIns="0" rIns="0" bIns="0" rtlCol="0" anchor="ctr"/>
          <a:lstStyle/>
          <a:p>
            <a:pPr marL="0" indent="0">
              <a:lnSpc>
                <a:spcPct val="120000"/>
              </a:lnSpc>
              <a:buNone/>
            </a:pPr>
            <a:r>
              <a:rPr lang="en-US" sz="1600" dirty="0">
                <a:solidFill>
                  <a:srgbClr val="4A4A4A"/>
                </a:solidFill>
                <a:latin typeface="Calibri" pitchFamily="34" charset="0"/>
                <a:ea typeface="Calibri" pitchFamily="34" charset="-122"/>
                <a:cs typeface="Calibri" pitchFamily="34" charset="-120"/>
              </a:rPr>
              <a:t>Growing consumer participation continues increasing liquidity across premium resale platforms.</a:t>
            </a:r>
            <a:endParaRPr lang="en-US" sz="1600" dirty="0"/>
          </a:p>
        </p:txBody>
      </p:sp>
      <p:sp>
        <p:nvSpPr>
          <p:cNvPr id="8" name="Shape 6"/>
          <p:cNvSpPr/>
          <p:nvPr/>
        </p:nvSpPr>
        <p:spPr>
          <a:xfrm>
            <a:off x="4585914" y="1603844"/>
            <a:ext cx="3765608" cy="1783080"/>
          </a:xfrm>
          <a:prstGeom prst="roundRect">
            <a:avLst>
              <a:gd name="adj" fmla="val 2609"/>
            </a:avLst>
          </a:prstGeom>
          <a:solidFill>
            <a:srgbClr val="F4F3F0"/>
          </a:solidFill>
          <a:ln/>
        </p:spPr>
        <p:txBody>
          <a:bodyPr/>
          <a:lstStyle/>
          <a:p>
            <a:endParaRPr lang="en-US"/>
          </a:p>
        </p:txBody>
      </p:sp>
      <p:sp>
        <p:nvSpPr>
          <p:cNvPr id="9" name="Shape 7"/>
          <p:cNvSpPr/>
          <p:nvPr/>
        </p:nvSpPr>
        <p:spPr>
          <a:xfrm>
            <a:off x="4905954" y="1664208"/>
            <a:ext cx="457200" cy="457200"/>
          </a:xfrm>
          <a:prstGeom prst="ellipse">
            <a:avLst/>
          </a:prstGeom>
          <a:solidFill>
            <a:srgbClr val="B9975B"/>
          </a:solidFill>
          <a:ln/>
        </p:spPr>
        <p:txBody>
          <a:bodyPr/>
          <a:lstStyle/>
          <a:p>
            <a:endParaRPr lang="en-US"/>
          </a:p>
        </p:txBody>
      </p:sp>
      <p:sp>
        <p:nvSpPr>
          <p:cNvPr id="10" name="Text 8"/>
          <p:cNvSpPr/>
          <p:nvPr/>
        </p:nvSpPr>
        <p:spPr>
          <a:xfrm>
            <a:off x="4905954" y="1664208"/>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1" name="Text 9"/>
          <p:cNvSpPr/>
          <p:nvPr/>
        </p:nvSpPr>
        <p:spPr>
          <a:xfrm>
            <a:off x="4905954" y="2153412"/>
            <a:ext cx="2389368" cy="457200"/>
          </a:xfrm>
          <a:prstGeom prst="rect">
            <a:avLst/>
          </a:prstGeom>
          <a:noFill/>
          <a:ln/>
        </p:spPr>
        <p:txBody>
          <a:bodyPr wrap="square" lIns="0" tIns="0" rIns="0" bIns="0" rtlCol="0" anchor="ctr"/>
          <a:lstStyle/>
          <a:p>
            <a:pPr marL="0" indent="0">
              <a:buNone/>
            </a:pPr>
            <a:r>
              <a:rPr lang="en-US" sz="1550" b="1" dirty="0">
                <a:solidFill>
                  <a:srgbClr val="1A1A1A"/>
                </a:solidFill>
                <a:latin typeface="Calibri" pitchFamily="34" charset="0"/>
                <a:ea typeface="Calibri" pitchFamily="34" charset="-122"/>
                <a:cs typeface="Calibri" pitchFamily="34" charset="-120"/>
              </a:rPr>
              <a:t>Digital Authentication</a:t>
            </a:r>
            <a:endParaRPr lang="en-US" sz="1550" dirty="0"/>
          </a:p>
        </p:txBody>
      </p:sp>
      <p:sp>
        <p:nvSpPr>
          <p:cNvPr id="12" name="Text 10"/>
          <p:cNvSpPr/>
          <p:nvPr/>
        </p:nvSpPr>
        <p:spPr>
          <a:xfrm>
            <a:off x="4905954" y="2602594"/>
            <a:ext cx="3248109" cy="658368"/>
          </a:xfrm>
          <a:prstGeom prst="rect">
            <a:avLst/>
          </a:prstGeom>
          <a:noFill/>
          <a:ln/>
        </p:spPr>
        <p:txBody>
          <a:bodyPr wrap="square" lIns="0" tIns="0" rIns="0" bIns="0" rtlCol="0" anchor="ctr"/>
          <a:lstStyle/>
          <a:p>
            <a:pPr marL="0" indent="0">
              <a:lnSpc>
                <a:spcPct val="120000"/>
              </a:lnSpc>
              <a:buNone/>
            </a:pPr>
            <a:r>
              <a:rPr lang="en-US" sz="1600" dirty="0">
                <a:solidFill>
                  <a:srgbClr val="4A4A4A"/>
                </a:solidFill>
                <a:latin typeface="Calibri" pitchFamily="34" charset="0"/>
                <a:ea typeface="Calibri" pitchFamily="34" charset="-122"/>
                <a:cs typeface="Calibri" pitchFamily="34" charset="-120"/>
              </a:rPr>
              <a:t>Technology has improved buyer confidence through professional authentication and verification.</a:t>
            </a:r>
            <a:endParaRPr lang="en-US" sz="1600" dirty="0"/>
          </a:p>
        </p:txBody>
      </p:sp>
      <p:sp>
        <p:nvSpPr>
          <p:cNvPr id="13" name="Shape 11"/>
          <p:cNvSpPr/>
          <p:nvPr/>
        </p:nvSpPr>
        <p:spPr>
          <a:xfrm>
            <a:off x="548641" y="3986914"/>
            <a:ext cx="3248108" cy="2103120"/>
          </a:xfrm>
          <a:prstGeom prst="roundRect">
            <a:avLst>
              <a:gd name="adj" fmla="val 2609"/>
            </a:avLst>
          </a:prstGeom>
          <a:solidFill>
            <a:srgbClr val="F4F3F0"/>
          </a:solidFill>
          <a:ln/>
        </p:spPr>
        <p:txBody>
          <a:bodyPr/>
          <a:lstStyle/>
          <a:p>
            <a:endParaRPr lang="en-US"/>
          </a:p>
        </p:txBody>
      </p:sp>
      <p:sp>
        <p:nvSpPr>
          <p:cNvPr id="14" name="Shape 12"/>
          <p:cNvSpPr/>
          <p:nvPr/>
        </p:nvSpPr>
        <p:spPr>
          <a:xfrm>
            <a:off x="868680" y="4087368"/>
            <a:ext cx="457200" cy="457200"/>
          </a:xfrm>
          <a:prstGeom prst="ellipse">
            <a:avLst/>
          </a:prstGeom>
          <a:solidFill>
            <a:srgbClr val="B9975B"/>
          </a:solidFill>
          <a:ln/>
        </p:spPr>
        <p:txBody>
          <a:bodyPr/>
          <a:lstStyle/>
          <a:p>
            <a:endParaRPr lang="en-US"/>
          </a:p>
        </p:txBody>
      </p:sp>
      <p:sp>
        <p:nvSpPr>
          <p:cNvPr id="15" name="Text 13"/>
          <p:cNvSpPr/>
          <p:nvPr/>
        </p:nvSpPr>
        <p:spPr>
          <a:xfrm>
            <a:off x="868680" y="4087368"/>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Text 14"/>
          <p:cNvSpPr/>
          <p:nvPr/>
        </p:nvSpPr>
        <p:spPr>
          <a:xfrm>
            <a:off x="871661" y="4562458"/>
            <a:ext cx="1748624" cy="457200"/>
          </a:xfrm>
          <a:prstGeom prst="rect">
            <a:avLst/>
          </a:prstGeom>
          <a:noFill/>
          <a:ln/>
        </p:spPr>
        <p:txBody>
          <a:bodyPr wrap="square" lIns="0" tIns="0" rIns="0" bIns="0" rtlCol="0" anchor="ctr"/>
          <a:lstStyle/>
          <a:p>
            <a:pPr marL="0" indent="0">
              <a:buNone/>
            </a:pPr>
            <a:r>
              <a:rPr lang="en-US" sz="1550" b="1" dirty="0">
                <a:solidFill>
                  <a:srgbClr val="1A1A1A"/>
                </a:solidFill>
                <a:latin typeface="Calibri" pitchFamily="34" charset="0"/>
                <a:ea typeface="Calibri" pitchFamily="34" charset="-122"/>
                <a:cs typeface="Calibri" pitchFamily="34" charset="-120"/>
              </a:rPr>
              <a:t>Global Demand</a:t>
            </a:r>
            <a:endParaRPr lang="en-US" sz="1550" dirty="0"/>
          </a:p>
        </p:txBody>
      </p:sp>
      <p:sp>
        <p:nvSpPr>
          <p:cNvPr id="17" name="Text 15"/>
          <p:cNvSpPr/>
          <p:nvPr/>
        </p:nvSpPr>
        <p:spPr>
          <a:xfrm>
            <a:off x="868680" y="5148072"/>
            <a:ext cx="2692510" cy="658368"/>
          </a:xfrm>
          <a:prstGeom prst="rect">
            <a:avLst/>
          </a:prstGeom>
          <a:noFill/>
          <a:ln/>
        </p:spPr>
        <p:txBody>
          <a:bodyPr wrap="square" lIns="0" tIns="0" rIns="0" bIns="0" rtlCol="0" anchor="ctr"/>
          <a:lstStyle/>
          <a:p>
            <a:pPr marL="0" indent="0">
              <a:lnSpc>
                <a:spcPct val="120000"/>
              </a:lnSpc>
              <a:buNone/>
            </a:pPr>
            <a:r>
              <a:rPr lang="en-US" sz="1600" dirty="0">
                <a:solidFill>
                  <a:srgbClr val="4A4A4A"/>
                </a:solidFill>
                <a:latin typeface="Calibri" pitchFamily="34" charset="0"/>
                <a:ea typeface="Calibri" pitchFamily="34" charset="-122"/>
                <a:cs typeface="Calibri" pitchFamily="34" charset="-120"/>
              </a:rPr>
              <a:t>Luxury demand continues expanding across North America, Europe, the Middle East, and Asia.</a:t>
            </a:r>
            <a:endParaRPr lang="en-US" sz="1600" dirty="0"/>
          </a:p>
        </p:txBody>
      </p:sp>
      <p:sp>
        <p:nvSpPr>
          <p:cNvPr id="18" name="Shape 16"/>
          <p:cNvSpPr/>
          <p:nvPr/>
        </p:nvSpPr>
        <p:spPr>
          <a:xfrm>
            <a:off x="4585914" y="4026670"/>
            <a:ext cx="3765608" cy="2103120"/>
          </a:xfrm>
          <a:prstGeom prst="roundRect">
            <a:avLst>
              <a:gd name="adj" fmla="val 2609"/>
            </a:avLst>
          </a:prstGeom>
          <a:solidFill>
            <a:srgbClr val="F4F3F0"/>
          </a:solidFill>
          <a:ln/>
        </p:spPr>
        <p:txBody>
          <a:bodyPr/>
          <a:lstStyle/>
          <a:p>
            <a:endParaRPr lang="en-US"/>
          </a:p>
        </p:txBody>
      </p:sp>
      <p:sp>
        <p:nvSpPr>
          <p:cNvPr id="19" name="Shape 17"/>
          <p:cNvSpPr/>
          <p:nvPr/>
        </p:nvSpPr>
        <p:spPr>
          <a:xfrm>
            <a:off x="4905954" y="4087368"/>
            <a:ext cx="480894" cy="457200"/>
          </a:xfrm>
          <a:prstGeom prst="ellipse">
            <a:avLst/>
          </a:prstGeom>
          <a:solidFill>
            <a:srgbClr val="B9975B"/>
          </a:solidFill>
          <a:ln/>
        </p:spPr>
        <p:txBody>
          <a:bodyPr/>
          <a:lstStyle/>
          <a:p>
            <a:endParaRPr lang="en-US"/>
          </a:p>
        </p:txBody>
      </p:sp>
      <p:sp>
        <p:nvSpPr>
          <p:cNvPr id="20" name="Text 18"/>
          <p:cNvSpPr/>
          <p:nvPr/>
        </p:nvSpPr>
        <p:spPr>
          <a:xfrm>
            <a:off x="4905954" y="4087368"/>
            <a:ext cx="480894"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1" name="Text 19"/>
          <p:cNvSpPr/>
          <p:nvPr/>
        </p:nvSpPr>
        <p:spPr>
          <a:xfrm>
            <a:off x="4905954" y="4597577"/>
            <a:ext cx="2805912" cy="457200"/>
          </a:xfrm>
          <a:prstGeom prst="rect">
            <a:avLst/>
          </a:prstGeom>
          <a:noFill/>
          <a:ln/>
        </p:spPr>
        <p:txBody>
          <a:bodyPr wrap="square" lIns="0" tIns="0" rIns="0" bIns="0" rtlCol="0" anchor="ctr"/>
          <a:lstStyle/>
          <a:p>
            <a:pPr marL="0" indent="0">
              <a:buNone/>
            </a:pPr>
            <a:r>
              <a:rPr lang="en-US" sz="1550" b="1" dirty="0">
                <a:solidFill>
                  <a:srgbClr val="1A1A1A"/>
                </a:solidFill>
                <a:latin typeface="Calibri" pitchFamily="34" charset="0"/>
                <a:ea typeface="Calibri" pitchFamily="34" charset="-122"/>
                <a:cs typeface="Calibri" pitchFamily="34" charset="-120"/>
              </a:rPr>
              <a:t>Limited Production</a:t>
            </a:r>
            <a:endParaRPr lang="en-US" sz="1550" dirty="0"/>
          </a:p>
        </p:txBody>
      </p:sp>
      <p:sp>
        <p:nvSpPr>
          <p:cNvPr id="22" name="Text 20"/>
          <p:cNvSpPr/>
          <p:nvPr/>
        </p:nvSpPr>
        <p:spPr>
          <a:xfrm>
            <a:off x="4905954" y="5148072"/>
            <a:ext cx="3001057" cy="658368"/>
          </a:xfrm>
          <a:prstGeom prst="rect">
            <a:avLst/>
          </a:prstGeom>
          <a:noFill/>
          <a:ln/>
        </p:spPr>
        <p:txBody>
          <a:bodyPr wrap="square" lIns="0" tIns="0" rIns="0" bIns="0" rtlCol="0" anchor="ctr"/>
          <a:lstStyle/>
          <a:p>
            <a:pPr marL="0" indent="0">
              <a:lnSpc>
                <a:spcPct val="120000"/>
              </a:lnSpc>
              <a:buNone/>
            </a:pPr>
            <a:r>
              <a:rPr lang="en-US" sz="1600" dirty="0">
                <a:solidFill>
                  <a:srgbClr val="4A4A4A"/>
                </a:solidFill>
                <a:latin typeface="Calibri" pitchFamily="34" charset="0"/>
                <a:ea typeface="Calibri" pitchFamily="34" charset="-122"/>
                <a:cs typeface="Calibri" pitchFamily="34" charset="-120"/>
              </a:rPr>
              <a:t>Scarcity remains one of the strongest drivers of long-term pricing.</a:t>
            </a:r>
            <a:endParaRPr lang="en-US" sz="1600" dirty="0"/>
          </a:p>
        </p:txBody>
      </p:sp>
      <p:sp>
        <p:nvSpPr>
          <p:cNvPr id="23" name="Text 21"/>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800" dirty="0">
                <a:solidFill>
                  <a:srgbClr val="9A9A9A"/>
                </a:solidFill>
                <a:latin typeface="Calibri" pitchFamily="34" charset="0"/>
                <a:ea typeface="Calibri" pitchFamily="34" charset="-122"/>
                <a:cs typeface="Calibri" pitchFamily="34" charset="-120"/>
              </a:rPr>
              <a:t>GUCCI COLLECTION FUND I  |  CONFIDENTIAL</a:t>
            </a:r>
            <a:endParaRPr lang="en-US" sz="800" dirty="0"/>
          </a:p>
        </p:txBody>
      </p:sp>
      <p:sp>
        <p:nvSpPr>
          <p:cNvPr id="24" name="Text 22"/>
          <p:cNvSpPr/>
          <p:nvPr/>
        </p:nvSpPr>
        <p:spPr>
          <a:xfrm>
            <a:off x="11521440" y="6537960"/>
            <a:ext cx="365760" cy="274320"/>
          </a:xfrm>
          <a:prstGeom prst="rect">
            <a:avLst/>
          </a:prstGeom>
          <a:noFill/>
          <a:ln/>
        </p:spPr>
        <p:txBody>
          <a:bodyPr wrap="square" lIns="0" tIns="0" rIns="0" bIns="0" rtlCol="0" anchor="ctr"/>
          <a:lstStyle/>
          <a:p>
            <a:pPr marL="0" indent="0" algn="r">
              <a:buNone/>
            </a:pPr>
            <a:r>
              <a:rPr lang="en-US" sz="800" dirty="0">
                <a:solidFill>
                  <a:srgbClr val="9A9A9A"/>
                </a:solidFill>
                <a:latin typeface="Calibri" pitchFamily="34" charset="0"/>
                <a:ea typeface="Calibri" pitchFamily="34" charset="-122"/>
                <a:cs typeface="Calibri" pitchFamily="34" charset="-120"/>
              </a:rPr>
              <a:t>4</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5" name="Text 2"/>
          <p:cNvSpPr/>
          <p:nvPr/>
        </p:nvSpPr>
        <p:spPr>
          <a:xfrm>
            <a:off x="7859268" y="1005840"/>
            <a:ext cx="3840480" cy="365760"/>
          </a:xfrm>
          <a:prstGeom prst="rect">
            <a:avLst/>
          </a:prstGeom>
          <a:noFill/>
          <a:ln/>
        </p:spPr>
        <p:txBody>
          <a:bodyPr wrap="square" lIns="0" tIns="0" rIns="0" bIns="0" rtlCol="0" anchor="ctr"/>
          <a:lstStyle/>
          <a:p>
            <a:pPr marL="0" indent="0">
              <a:buNone/>
            </a:pPr>
            <a:r>
              <a:rPr lang="en-US" sz="2000" b="1" dirty="0">
                <a:solidFill>
                  <a:srgbClr val="1A1A1A"/>
                </a:solidFill>
                <a:latin typeface="Calibri" pitchFamily="34" charset="0"/>
                <a:ea typeface="Calibri" pitchFamily="34" charset="-122"/>
                <a:cs typeface="Calibri" pitchFamily="34" charset="-120"/>
              </a:rPr>
              <a:t>Structural tailwinds cited in this thesis:</a:t>
            </a:r>
            <a:endParaRPr lang="en-US" sz="2000" dirty="0"/>
          </a:p>
        </p:txBody>
      </p:sp>
      <p:sp>
        <p:nvSpPr>
          <p:cNvPr id="6" name="Shape 3"/>
          <p:cNvSpPr/>
          <p:nvPr/>
        </p:nvSpPr>
        <p:spPr>
          <a:xfrm>
            <a:off x="7818120" y="2020824"/>
            <a:ext cx="82296" cy="82296"/>
          </a:xfrm>
          <a:prstGeom prst="ellipse">
            <a:avLst/>
          </a:prstGeom>
          <a:solidFill>
            <a:srgbClr val="B9975B"/>
          </a:solidFill>
          <a:ln/>
        </p:spPr>
        <p:txBody>
          <a:bodyPr/>
          <a:lstStyle/>
          <a:p>
            <a:endParaRPr lang="en-US"/>
          </a:p>
        </p:txBody>
      </p:sp>
      <p:sp>
        <p:nvSpPr>
          <p:cNvPr id="7" name="Text 4"/>
          <p:cNvSpPr/>
          <p:nvPr/>
        </p:nvSpPr>
        <p:spPr>
          <a:xfrm>
            <a:off x="8046720" y="1699952"/>
            <a:ext cx="3611880" cy="685800"/>
          </a:xfrm>
          <a:prstGeom prst="rect">
            <a:avLst/>
          </a:prstGeom>
          <a:noFill/>
          <a:ln/>
        </p:spPr>
        <p:txBody>
          <a:bodyPr wrap="square" lIns="0" tIns="0" rIns="0" bIns="0" rtlCol="0" anchor="ctr"/>
          <a:lstStyle/>
          <a:p>
            <a:pPr marL="0" indent="0">
              <a:lnSpc>
                <a:spcPct val="120000"/>
              </a:lnSpc>
              <a:buNone/>
            </a:pPr>
            <a:r>
              <a:rPr lang="en-US" sz="1600" dirty="0">
                <a:solidFill>
                  <a:srgbClr val="3A3A3A"/>
                </a:solidFill>
                <a:latin typeface="Calibri" pitchFamily="34" charset="0"/>
                <a:ea typeface="Calibri" pitchFamily="34" charset="-122"/>
                <a:cs typeface="Calibri" pitchFamily="34" charset="-120"/>
              </a:rPr>
              <a:t>Resale platforms expanding buyer/seller liquidity</a:t>
            </a:r>
            <a:endParaRPr lang="en-US" sz="1600" dirty="0"/>
          </a:p>
        </p:txBody>
      </p:sp>
      <p:sp>
        <p:nvSpPr>
          <p:cNvPr id="8" name="Shape 5"/>
          <p:cNvSpPr/>
          <p:nvPr/>
        </p:nvSpPr>
        <p:spPr>
          <a:xfrm>
            <a:off x="7818120" y="2935224"/>
            <a:ext cx="82296" cy="82296"/>
          </a:xfrm>
          <a:prstGeom prst="ellipse">
            <a:avLst/>
          </a:prstGeom>
          <a:solidFill>
            <a:srgbClr val="B9975B"/>
          </a:solidFill>
          <a:ln/>
        </p:spPr>
        <p:txBody>
          <a:bodyPr/>
          <a:lstStyle/>
          <a:p>
            <a:endParaRPr lang="en-US"/>
          </a:p>
        </p:txBody>
      </p:sp>
      <p:sp>
        <p:nvSpPr>
          <p:cNvPr id="9" name="Text 6"/>
          <p:cNvSpPr/>
          <p:nvPr/>
        </p:nvSpPr>
        <p:spPr>
          <a:xfrm>
            <a:off x="8046720" y="2622665"/>
            <a:ext cx="3611880" cy="685800"/>
          </a:xfrm>
          <a:prstGeom prst="rect">
            <a:avLst/>
          </a:prstGeom>
          <a:noFill/>
          <a:ln/>
        </p:spPr>
        <p:txBody>
          <a:bodyPr wrap="square" lIns="0" tIns="0" rIns="0" bIns="0" rtlCol="0" anchor="ctr"/>
          <a:lstStyle/>
          <a:p>
            <a:pPr marL="0" indent="0">
              <a:lnSpc>
                <a:spcPct val="120000"/>
              </a:lnSpc>
              <a:buNone/>
            </a:pPr>
            <a:r>
              <a:rPr lang="en-US" sz="1600" dirty="0">
                <a:solidFill>
                  <a:srgbClr val="3A3A3A"/>
                </a:solidFill>
                <a:latin typeface="Calibri" pitchFamily="34" charset="0"/>
                <a:ea typeface="Calibri" pitchFamily="34" charset="-122"/>
                <a:cs typeface="Calibri" pitchFamily="34" charset="-120"/>
              </a:rPr>
              <a:t>Authentication technology reducing counterfeit risk</a:t>
            </a:r>
            <a:endParaRPr lang="en-US" sz="1600" dirty="0"/>
          </a:p>
        </p:txBody>
      </p:sp>
      <p:sp>
        <p:nvSpPr>
          <p:cNvPr id="10" name="Shape 7"/>
          <p:cNvSpPr/>
          <p:nvPr/>
        </p:nvSpPr>
        <p:spPr>
          <a:xfrm>
            <a:off x="7818120" y="3849624"/>
            <a:ext cx="82296" cy="82296"/>
          </a:xfrm>
          <a:prstGeom prst="ellipse">
            <a:avLst/>
          </a:prstGeom>
          <a:solidFill>
            <a:srgbClr val="B9975B"/>
          </a:solidFill>
          <a:ln/>
        </p:spPr>
        <p:txBody>
          <a:bodyPr/>
          <a:lstStyle/>
          <a:p>
            <a:endParaRPr lang="en-US"/>
          </a:p>
        </p:txBody>
      </p:sp>
      <p:sp>
        <p:nvSpPr>
          <p:cNvPr id="11" name="Text 8"/>
          <p:cNvSpPr/>
          <p:nvPr/>
        </p:nvSpPr>
        <p:spPr>
          <a:xfrm>
            <a:off x="8046720" y="3528753"/>
            <a:ext cx="3611880" cy="685800"/>
          </a:xfrm>
          <a:prstGeom prst="rect">
            <a:avLst/>
          </a:prstGeom>
          <a:noFill/>
          <a:ln/>
        </p:spPr>
        <p:txBody>
          <a:bodyPr wrap="square" lIns="0" tIns="0" rIns="0" bIns="0" rtlCol="0" anchor="ctr"/>
          <a:lstStyle/>
          <a:p>
            <a:pPr marL="0" indent="0">
              <a:lnSpc>
                <a:spcPct val="120000"/>
              </a:lnSpc>
              <a:buNone/>
            </a:pPr>
            <a:r>
              <a:rPr lang="en-US" sz="1600" dirty="0">
                <a:solidFill>
                  <a:srgbClr val="3A3A3A"/>
                </a:solidFill>
                <a:latin typeface="Calibri" pitchFamily="34" charset="0"/>
                <a:ea typeface="Calibri" pitchFamily="34" charset="-122"/>
                <a:cs typeface="Calibri" pitchFamily="34" charset="-120"/>
              </a:rPr>
              <a:t>Cross-border demand across multiple regions</a:t>
            </a:r>
            <a:endParaRPr lang="en-US" sz="1600" dirty="0"/>
          </a:p>
        </p:txBody>
      </p:sp>
      <p:sp>
        <p:nvSpPr>
          <p:cNvPr id="12" name="Shape 9"/>
          <p:cNvSpPr/>
          <p:nvPr/>
        </p:nvSpPr>
        <p:spPr>
          <a:xfrm>
            <a:off x="7818120" y="4764024"/>
            <a:ext cx="82296" cy="82296"/>
          </a:xfrm>
          <a:prstGeom prst="ellipse">
            <a:avLst/>
          </a:prstGeom>
          <a:solidFill>
            <a:srgbClr val="B9975B"/>
          </a:solidFill>
          <a:ln/>
        </p:spPr>
        <p:txBody>
          <a:bodyPr/>
          <a:lstStyle/>
          <a:p>
            <a:endParaRPr lang="en-US"/>
          </a:p>
        </p:txBody>
      </p:sp>
      <p:sp>
        <p:nvSpPr>
          <p:cNvPr id="13" name="Text 10"/>
          <p:cNvSpPr/>
          <p:nvPr/>
        </p:nvSpPr>
        <p:spPr>
          <a:xfrm>
            <a:off x="8046720" y="4434841"/>
            <a:ext cx="3611880" cy="685800"/>
          </a:xfrm>
          <a:prstGeom prst="rect">
            <a:avLst/>
          </a:prstGeom>
          <a:noFill/>
          <a:ln/>
        </p:spPr>
        <p:txBody>
          <a:bodyPr wrap="square" lIns="0" tIns="0" rIns="0" bIns="0" rtlCol="0" anchor="ctr"/>
          <a:lstStyle/>
          <a:p>
            <a:pPr marL="0" indent="0">
              <a:lnSpc>
                <a:spcPct val="120000"/>
              </a:lnSpc>
              <a:buNone/>
            </a:pPr>
            <a:r>
              <a:rPr lang="en-US" sz="1600" dirty="0">
                <a:solidFill>
                  <a:srgbClr val="3A3A3A"/>
                </a:solidFill>
                <a:latin typeface="Calibri" pitchFamily="34" charset="0"/>
                <a:ea typeface="Calibri" pitchFamily="34" charset="-122"/>
                <a:cs typeface="Calibri" pitchFamily="34" charset="-120"/>
              </a:rPr>
              <a:t>Constrained production supporting scarcity value</a:t>
            </a:r>
            <a:endParaRPr lang="en-US" sz="1600" dirty="0"/>
          </a:p>
        </p:txBody>
      </p:sp>
      <p:sp>
        <p:nvSpPr>
          <p:cNvPr id="14" name="Text 11"/>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800" dirty="0">
                <a:solidFill>
                  <a:srgbClr val="9A9A9A"/>
                </a:solidFill>
                <a:latin typeface="Calibri" pitchFamily="34" charset="0"/>
                <a:ea typeface="Calibri" pitchFamily="34" charset="-122"/>
                <a:cs typeface="Calibri" pitchFamily="34" charset="-120"/>
              </a:rPr>
              <a:t>GUCCI COLLECTION FUND I  |  CONFIDENTIAL</a:t>
            </a:r>
            <a:endParaRPr lang="en-US" sz="800" dirty="0"/>
          </a:p>
        </p:txBody>
      </p:sp>
      <p:sp>
        <p:nvSpPr>
          <p:cNvPr id="15" name="Text 12"/>
          <p:cNvSpPr/>
          <p:nvPr/>
        </p:nvSpPr>
        <p:spPr>
          <a:xfrm>
            <a:off x="11521440" y="6537960"/>
            <a:ext cx="365760" cy="274320"/>
          </a:xfrm>
          <a:prstGeom prst="rect">
            <a:avLst/>
          </a:prstGeom>
          <a:noFill/>
          <a:ln/>
        </p:spPr>
        <p:txBody>
          <a:bodyPr wrap="square" lIns="0" tIns="0" rIns="0" bIns="0" rtlCol="0" anchor="ctr"/>
          <a:lstStyle/>
          <a:p>
            <a:pPr marL="0" indent="0" algn="r">
              <a:buNone/>
            </a:pPr>
            <a:r>
              <a:rPr lang="en-US" sz="800" dirty="0">
                <a:solidFill>
                  <a:srgbClr val="9A9A9A"/>
                </a:solidFill>
                <a:latin typeface="Calibri" pitchFamily="34" charset="0"/>
                <a:ea typeface="Calibri" pitchFamily="34" charset="-122"/>
                <a:cs typeface="Calibri" pitchFamily="34" charset="-120"/>
              </a:rPr>
              <a:t>5</a:t>
            </a:r>
            <a:endParaRPr lang="en-US" sz="800" dirty="0"/>
          </a:p>
        </p:txBody>
      </p:sp>
      <p:pic>
        <p:nvPicPr>
          <p:cNvPr id="17" name="Picture 16">
            <a:extLst>
              <a:ext uri="{FF2B5EF4-FFF2-40B4-BE49-F238E27FC236}">
                <a16:creationId xmlns:a16="http://schemas.microsoft.com/office/drawing/2014/main" id="{1C21E699-5CAF-7017-B6A5-33C6EAF1F5AC}"/>
              </a:ext>
            </a:extLst>
          </p:cNvPr>
          <p:cNvPicPr>
            <a:picLocks noChangeAspect="1"/>
          </p:cNvPicPr>
          <p:nvPr/>
        </p:nvPicPr>
        <p:blipFill>
          <a:blip r:embed="rId3"/>
          <a:stretch>
            <a:fillRect/>
          </a:stretch>
        </p:blipFill>
        <p:spPr>
          <a:xfrm>
            <a:off x="396254" y="302282"/>
            <a:ext cx="5699746" cy="609634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A1A1A"/>
        </a:solidFill>
        <a:effectLst/>
      </p:bgPr>
    </p:bg>
    <p:spTree>
      <p:nvGrpSpPr>
        <p:cNvPr id="1" name=""/>
        <p:cNvGrpSpPr/>
        <p:nvPr/>
      </p:nvGrpSpPr>
      <p:grpSpPr>
        <a:xfrm>
          <a:off x="0" y="0"/>
          <a:ext cx="0" cy="0"/>
          <a:chOff x="0" y="0"/>
          <a:chExt cx="0" cy="0"/>
        </a:xfrm>
      </p:grpSpPr>
      <p:sp>
        <p:nvSpPr>
          <p:cNvPr id="2" name="Text 0"/>
          <p:cNvSpPr/>
          <p:nvPr/>
        </p:nvSpPr>
        <p:spPr>
          <a:xfrm>
            <a:off x="548640" y="457200"/>
            <a:ext cx="5037513" cy="54864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Investor Return Strategy</a:t>
            </a:r>
            <a:endParaRPr lang="en-US" sz="3000" dirty="0"/>
          </a:p>
        </p:txBody>
      </p:sp>
      <p:sp>
        <p:nvSpPr>
          <p:cNvPr id="3" name="Text 1"/>
          <p:cNvSpPr/>
          <p:nvPr/>
        </p:nvSpPr>
        <p:spPr>
          <a:xfrm>
            <a:off x="548640" y="1051560"/>
            <a:ext cx="10515600" cy="365760"/>
          </a:xfrm>
          <a:prstGeom prst="rect">
            <a:avLst/>
          </a:prstGeom>
          <a:noFill/>
          <a:ln/>
        </p:spPr>
        <p:txBody>
          <a:bodyPr wrap="square" lIns="0" tIns="0" rIns="0" bIns="0" rtlCol="0" anchor="ctr"/>
          <a:lstStyle/>
          <a:p>
            <a:pPr marL="0" indent="0">
              <a:buNone/>
            </a:pPr>
            <a:r>
              <a:rPr lang="en-US" sz="1600" i="1" dirty="0">
                <a:solidFill>
                  <a:schemeClr val="bg1"/>
                </a:solidFill>
                <a:latin typeface="Calibri" pitchFamily="34" charset="0"/>
                <a:ea typeface="Calibri" pitchFamily="34" charset="-122"/>
                <a:cs typeface="Calibri" pitchFamily="34" charset="-120"/>
              </a:rPr>
              <a:t>Returns are targeted through five potential channels — not all channels will apply to every asset.</a:t>
            </a:r>
            <a:endParaRPr lang="en-US" sz="1600" dirty="0">
              <a:solidFill>
                <a:schemeClr val="bg1"/>
              </a:solidFill>
            </a:endParaRPr>
          </a:p>
        </p:txBody>
      </p:sp>
      <p:sp>
        <p:nvSpPr>
          <p:cNvPr id="4" name="Shape 2"/>
          <p:cNvSpPr/>
          <p:nvPr/>
        </p:nvSpPr>
        <p:spPr>
          <a:xfrm>
            <a:off x="548640" y="1691640"/>
            <a:ext cx="10972800" cy="777240"/>
          </a:xfrm>
          <a:prstGeom prst="roundRect">
            <a:avLst>
              <a:gd name="adj" fmla="val 5882"/>
            </a:avLst>
          </a:prstGeom>
          <a:solidFill>
            <a:srgbClr val="2B2B2B"/>
          </a:solidFill>
          <a:ln/>
        </p:spPr>
        <p:txBody>
          <a:bodyPr/>
          <a:lstStyle/>
          <a:p>
            <a:endParaRPr lang="en-US"/>
          </a:p>
        </p:txBody>
      </p:sp>
      <p:sp>
        <p:nvSpPr>
          <p:cNvPr id="5" name="Shape 3"/>
          <p:cNvSpPr/>
          <p:nvPr/>
        </p:nvSpPr>
        <p:spPr>
          <a:xfrm>
            <a:off x="822960" y="1906524"/>
            <a:ext cx="347472" cy="347472"/>
          </a:xfrm>
          <a:prstGeom prst="ellipse">
            <a:avLst/>
          </a:prstGeom>
          <a:solidFill>
            <a:srgbClr val="B9975B"/>
          </a:solidFill>
          <a:ln/>
        </p:spPr>
        <p:txBody>
          <a:bodyPr/>
          <a:lstStyle/>
          <a:p>
            <a:endParaRPr lang="en-US"/>
          </a:p>
        </p:txBody>
      </p:sp>
      <p:sp>
        <p:nvSpPr>
          <p:cNvPr id="6" name="Text 4"/>
          <p:cNvSpPr/>
          <p:nvPr/>
        </p:nvSpPr>
        <p:spPr>
          <a:xfrm>
            <a:off x="822960" y="1906524"/>
            <a:ext cx="347472" cy="347472"/>
          </a:xfrm>
          <a:prstGeom prst="rect">
            <a:avLst/>
          </a:prstGeom>
          <a:noFill/>
          <a:ln/>
        </p:spPr>
        <p:txBody>
          <a:bodyPr wrap="square" lIns="0" tIns="0" rIns="0" bIns="0" rtlCol="0" anchor="ctr"/>
          <a:lstStyle/>
          <a:p>
            <a:pPr marL="0" indent="0" algn="ctr">
              <a:buNone/>
            </a:pPr>
            <a:r>
              <a:rPr lang="en-US" sz="1300" b="1" dirty="0">
                <a:solidFill>
                  <a:srgbClr val="1A1A1A"/>
                </a:solidFill>
                <a:latin typeface="Cambria" pitchFamily="34" charset="0"/>
                <a:ea typeface="Cambria" pitchFamily="34" charset="-122"/>
                <a:cs typeface="Cambria" pitchFamily="34" charset="-120"/>
              </a:rPr>
              <a:t>1</a:t>
            </a:r>
            <a:endParaRPr lang="en-US" sz="1300" dirty="0"/>
          </a:p>
        </p:txBody>
      </p:sp>
      <p:sp>
        <p:nvSpPr>
          <p:cNvPr id="7" name="Text 5"/>
          <p:cNvSpPr/>
          <p:nvPr/>
        </p:nvSpPr>
        <p:spPr>
          <a:xfrm>
            <a:off x="1417320" y="1691640"/>
            <a:ext cx="2273410" cy="77724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Capital Appreciation: </a:t>
            </a:r>
            <a:endParaRPr lang="en-US" sz="2000" dirty="0"/>
          </a:p>
        </p:txBody>
      </p:sp>
      <p:sp>
        <p:nvSpPr>
          <p:cNvPr id="8" name="Text 6"/>
          <p:cNvSpPr/>
          <p:nvPr/>
        </p:nvSpPr>
        <p:spPr>
          <a:xfrm>
            <a:off x="4773168" y="1746968"/>
            <a:ext cx="5660003" cy="777240"/>
          </a:xfrm>
          <a:prstGeom prst="rect">
            <a:avLst/>
          </a:prstGeom>
          <a:noFill/>
          <a:ln/>
        </p:spPr>
        <p:txBody>
          <a:bodyPr wrap="square" lIns="0" tIns="0" rIns="0" bIns="0" rtlCol="0" anchor="ctr"/>
          <a:lstStyle/>
          <a:p>
            <a:pPr marL="0" indent="0">
              <a:lnSpc>
                <a:spcPct val="115000"/>
              </a:lnSpc>
              <a:buNone/>
            </a:pPr>
            <a:r>
              <a:rPr lang="en-US" dirty="0">
                <a:solidFill>
                  <a:srgbClr val="C7C7C7"/>
                </a:solidFill>
                <a:latin typeface="Calibri" pitchFamily="34" charset="0"/>
                <a:ea typeface="Calibri" pitchFamily="34" charset="-122"/>
                <a:cs typeface="Calibri" pitchFamily="34" charset="-120"/>
              </a:rPr>
              <a:t>Strategic appreciation of selected handbags over the holding period.</a:t>
            </a:r>
            <a:endParaRPr lang="en-US" dirty="0"/>
          </a:p>
        </p:txBody>
      </p:sp>
      <p:sp>
        <p:nvSpPr>
          <p:cNvPr id="9" name="Shape 7"/>
          <p:cNvSpPr/>
          <p:nvPr/>
        </p:nvSpPr>
        <p:spPr>
          <a:xfrm>
            <a:off x="548640" y="2606040"/>
            <a:ext cx="10972800" cy="777240"/>
          </a:xfrm>
          <a:prstGeom prst="roundRect">
            <a:avLst>
              <a:gd name="adj" fmla="val 5882"/>
            </a:avLst>
          </a:prstGeom>
          <a:solidFill>
            <a:srgbClr val="2B2B2B"/>
          </a:solidFill>
          <a:ln/>
        </p:spPr>
        <p:txBody>
          <a:bodyPr/>
          <a:lstStyle/>
          <a:p>
            <a:endParaRPr lang="en-US"/>
          </a:p>
        </p:txBody>
      </p:sp>
      <p:sp>
        <p:nvSpPr>
          <p:cNvPr id="10" name="Shape 8"/>
          <p:cNvSpPr/>
          <p:nvPr/>
        </p:nvSpPr>
        <p:spPr>
          <a:xfrm>
            <a:off x="822960" y="2820924"/>
            <a:ext cx="347472" cy="347472"/>
          </a:xfrm>
          <a:prstGeom prst="ellipse">
            <a:avLst/>
          </a:prstGeom>
          <a:solidFill>
            <a:srgbClr val="B9975B"/>
          </a:solidFill>
          <a:ln/>
        </p:spPr>
        <p:txBody>
          <a:bodyPr/>
          <a:lstStyle/>
          <a:p>
            <a:endParaRPr lang="en-US"/>
          </a:p>
        </p:txBody>
      </p:sp>
      <p:sp>
        <p:nvSpPr>
          <p:cNvPr id="11" name="Text 9"/>
          <p:cNvSpPr/>
          <p:nvPr/>
        </p:nvSpPr>
        <p:spPr>
          <a:xfrm>
            <a:off x="822960" y="2820924"/>
            <a:ext cx="347472" cy="347472"/>
          </a:xfrm>
          <a:prstGeom prst="rect">
            <a:avLst/>
          </a:prstGeom>
          <a:noFill/>
          <a:ln/>
        </p:spPr>
        <p:txBody>
          <a:bodyPr wrap="square" lIns="0" tIns="0" rIns="0" bIns="0" rtlCol="0" anchor="ctr"/>
          <a:lstStyle/>
          <a:p>
            <a:pPr marL="0" indent="0" algn="ctr">
              <a:buNone/>
            </a:pPr>
            <a:r>
              <a:rPr lang="en-US" sz="1300" b="1" dirty="0">
                <a:solidFill>
                  <a:srgbClr val="1A1A1A"/>
                </a:solidFill>
                <a:latin typeface="Cambria" pitchFamily="34" charset="0"/>
                <a:ea typeface="Cambria" pitchFamily="34" charset="-122"/>
                <a:cs typeface="Cambria" pitchFamily="34" charset="-120"/>
              </a:rPr>
              <a:t>2</a:t>
            </a:r>
            <a:endParaRPr lang="en-US" sz="1300" dirty="0"/>
          </a:p>
        </p:txBody>
      </p:sp>
      <p:sp>
        <p:nvSpPr>
          <p:cNvPr id="12" name="Text 10"/>
          <p:cNvSpPr/>
          <p:nvPr/>
        </p:nvSpPr>
        <p:spPr>
          <a:xfrm>
            <a:off x="1417320" y="2606040"/>
            <a:ext cx="3108960" cy="77724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Secondary Market Sales</a:t>
            </a:r>
            <a:endParaRPr lang="en-US" sz="2000" dirty="0"/>
          </a:p>
        </p:txBody>
      </p:sp>
      <p:sp>
        <p:nvSpPr>
          <p:cNvPr id="13" name="Text 11"/>
          <p:cNvSpPr/>
          <p:nvPr/>
        </p:nvSpPr>
        <p:spPr>
          <a:xfrm>
            <a:off x="4773168" y="2619293"/>
            <a:ext cx="5271980" cy="777240"/>
          </a:xfrm>
          <a:prstGeom prst="rect">
            <a:avLst/>
          </a:prstGeom>
          <a:noFill/>
          <a:ln/>
        </p:spPr>
        <p:txBody>
          <a:bodyPr wrap="square" lIns="0" tIns="0" rIns="0" bIns="0" rtlCol="0" anchor="ctr"/>
          <a:lstStyle/>
          <a:p>
            <a:pPr marL="0" indent="0">
              <a:lnSpc>
                <a:spcPct val="115000"/>
              </a:lnSpc>
              <a:buNone/>
            </a:pPr>
            <a:r>
              <a:rPr lang="en-US" dirty="0">
                <a:solidFill>
                  <a:srgbClr val="C7C7C7"/>
                </a:solidFill>
                <a:latin typeface="Calibri" pitchFamily="34" charset="0"/>
                <a:ea typeface="Calibri" pitchFamily="34" charset="-122"/>
                <a:cs typeface="Calibri" pitchFamily="34" charset="-120"/>
              </a:rPr>
              <a:t>Disposition through established luxury resale channels.</a:t>
            </a:r>
            <a:endParaRPr lang="en-US" dirty="0"/>
          </a:p>
        </p:txBody>
      </p:sp>
      <p:sp>
        <p:nvSpPr>
          <p:cNvPr id="14" name="Shape 12"/>
          <p:cNvSpPr/>
          <p:nvPr/>
        </p:nvSpPr>
        <p:spPr>
          <a:xfrm>
            <a:off x="548640" y="3520440"/>
            <a:ext cx="10972800" cy="777240"/>
          </a:xfrm>
          <a:prstGeom prst="roundRect">
            <a:avLst>
              <a:gd name="adj" fmla="val 5882"/>
            </a:avLst>
          </a:prstGeom>
          <a:solidFill>
            <a:srgbClr val="2B2B2B"/>
          </a:solidFill>
          <a:ln/>
        </p:spPr>
        <p:txBody>
          <a:bodyPr/>
          <a:lstStyle/>
          <a:p>
            <a:endParaRPr lang="en-US"/>
          </a:p>
        </p:txBody>
      </p:sp>
      <p:sp>
        <p:nvSpPr>
          <p:cNvPr id="15" name="Shape 13"/>
          <p:cNvSpPr/>
          <p:nvPr/>
        </p:nvSpPr>
        <p:spPr>
          <a:xfrm>
            <a:off x="822960" y="3735324"/>
            <a:ext cx="347472" cy="347472"/>
          </a:xfrm>
          <a:prstGeom prst="ellipse">
            <a:avLst/>
          </a:prstGeom>
          <a:solidFill>
            <a:srgbClr val="B9975B"/>
          </a:solidFill>
          <a:ln/>
        </p:spPr>
        <p:txBody>
          <a:bodyPr/>
          <a:lstStyle/>
          <a:p>
            <a:endParaRPr lang="en-US"/>
          </a:p>
        </p:txBody>
      </p:sp>
      <p:sp>
        <p:nvSpPr>
          <p:cNvPr id="16" name="Text 14"/>
          <p:cNvSpPr/>
          <p:nvPr/>
        </p:nvSpPr>
        <p:spPr>
          <a:xfrm>
            <a:off x="822960" y="3735324"/>
            <a:ext cx="347472" cy="347472"/>
          </a:xfrm>
          <a:prstGeom prst="rect">
            <a:avLst/>
          </a:prstGeom>
          <a:noFill/>
          <a:ln/>
        </p:spPr>
        <p:txBody>
          <a:bodyPr wrap="square" lIns="0" tIns="0" rIns="0" bIns="0" rtlCol="0" anchor="ctr"/>
          <a:lstStyle/>
          <a:p>
            <a:pPr marL="0" indent="0" algn="ctr">
              <a:buNone/>
            </a:pPr>
            <a:r>
              <a:rPr lang="en-US" sz="1300" b="1" dirty="0">
                <a:solidFill>
                  <a:srgbClr val="1A1A1A"/>
                </a:solidFill>
                <a:latin typeface="Cambria" pitchFamily="34" charset="0"/>
                <a:ea typeface="Cambria" pitchFamily="34" charset="-122"/>
                <a:cs typeface="Cambria" pitchFamily="34" charset="-120"/>
              </a:rPr>
              <a:t>3</a:t>
            </a:r>
            <a:endParaRPr lang="en-US" sz="1300" dirty="0"/>
          </a:p>
        </p:txBody>
      </p:sp>
      <p:sp>
        <p:nvSpPr>
          <p:cNvPr id="17" name="Text 15"/>
          <p:cNvSpPr/>
          <p:nvPr/>
        </p:nvSpPr>
        <p:spPr>
          <a:xfrm>
            <a:off x="1417320" y="3520440"/>
            <a:ext cx="3108960" cy="77724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International Distribution</a:t>
            </a:r>
            <a:endParaRPr lang="en-US" sz="2000" dirty="0"/>
          </a:p>
        </p:txBody>
      </p:sp>
      <p:sp>
        <p:nvSpPr>
          <p:cNvPr id="18" name="Text 16"/>
          <p:cNvSpPr/>
          <p:nvPr/>
        </p:nvSpPr>
        <p:spPr>
          <a:xfrm>
            <a:off x="4770451" y="3527067"/>
            <a:ext cx="5215062" cy="777240"/>
          </a:xfrm>
          <a:prstGeom prst="rect">
            <a:avLst/>
          </a:prstGeom>
          <a:noFill/>
          <a:ln/>
        </p:spPr>
        <p:txBody>
          <a:bodyPr wrap="square" lIns="0" tIns="0" rIns="0" bIns="0" rtlCol="0" anchor="ctr"/>
          <a:lstStyle/>
          <a:p>
            <a:pPr marL="0" indent="0">
              <a:lnSpc>
                <a:spcPct val="115000"/>
              </a:lnSpc>
              <a:buNone/>
            </a:pPr>
            <a:r>
              <a:rPr lang="en-US" dirty="0">
                <a:solidFill>
                  <a:srgbClr val="C7C7C7"/>
                </a:solidFill>
                <a:latin typeface="Calibri" pitchFamily="34" charset="0"/>
                <a:ea typeface="Calibri" pitchFamily="34" charset="-122"/>
                <a:cs typeface="Calibri" pitchFamily="34" charset="-120"/>
              </a:rPr>
              <a:t>Wholesale opportunities through global luxury buyers.</a:t>
            </a:r>
            <a:endParaRPr lang="en-US" dirty="0"/>
          </a:p>
        </p:txBody>
      </p:sp>
      <p:sp>
        <p:nvSpPr>
          <p:cNvPr id="19" name="Shape 17"/>
          <p:cNvSpPr/>
          <p:nvPr/>
        </p:nvSpPr>
        <p:spPr>
          <a:xfrm>
            <a:off x="548640" y="4434840"/>
            <a:ext cx="10972800" cy="777240"/>
          </a:xfrm>
          <a:prstGeom prst="roundRect">
            <a:avLst>
              <a:gd name="adj" fmla="val 5882"/>
            </a:avLst>
          </a:prstGeom>
          <a:solidFill>
            <a:srgbClr val="2B2B2B"/>
          </a:solidFill>
          <a:ln/>
        </p:spPr>
        <p:txBody>
          <a:bodyPr/>
          <a:lstStyle/>
          <a:p>
            <a:endParaRPr lang="en-US"/>
          </a:p>
        </p:txBody>
      </p:sp>
      <p:sp>
        <p:nvSpPr>
          <p:cNvPr id="20" name="Shape 18"/>
          <p:cNvSpPr/>
          <p:nvPr/>
        </p:nvSpPr>
        <p:spPr>
          <a:xfrm>
            <a:off x="822960" y="4649724"/>
            <a:ext cx="347472" cy="347472"/>
          </a:xfrm>
          <a:prstGeom prst="ellipse">
            <a:avLst/>
          </a:prstGeom>
          <a:solidFill>
            <a:srgbClr val="B9975B"/>
          </a:solidFill>
          <a:ln/>
        </p:spPr>
        <p:txBody>
          <a:bodyPr/>
          <a:lstStyle/>
          <a:p>
            <a:endParaRPr lang="en-US"/>
          </a:p>
        </p:txBody>
      </p:sp>
      <p:sp>
        <p:nvSpPr>
          <p:cNvPr id="21" name="Text 19"/>
          <p:cNvSpPr/>
          <p:nvPr/>
        </p:nvSpPr>
        <p:spPr>
          <a:xfrm>
            <a:off x="822960" y="4649724"/>
            <a:ext cx="347472" cy="347472"/>
          </a:xfrm>
          <a:prstGeom prst="rect">
            <a:avLst/>
          </a:prstGeom>
          <a:noFill/>
          <a:ln/>
        </p:spPr>
        <p:txBody>
          <a:bodyPr wrap="square" lIns="0" tIns="0" rIns="0" bIns="0" rtlCol="0" anchor="ctr"/>
          <a:lstStyle/>
          <a:p>
            <a:pPr marL="0" indent="0" algn="ctr">
              <a:buNone/>
            </a:pPr>
            <a:r>
              <a:rPr lang="en-US" sz="1300" b="1" dirty="0">
                <a:solidFill>
                  <a:srgbClr val="1A1A1A"/>
                </a:solidFill>
                <a:latin typeface="Cambria" pitchFamily="34" charset="0"/>
                <a:ea typeface="Cambria" pitchFamily="34" charset="-122"/>
                <a:cs typeface="Cambria" pitchFamily="34" charset="-120"/>
              </a:rPr>
              <a:t>4</a:t>
            </a:r>
            <a:endParaRPr lang="en-US" sz="1300" dirty="0"/>
          </a:p>
        </p:txBody>
      </p:sp>
      <p:sp>
        <p:nvSpPr>
          <p:cNvPr id="22" name="Text 20"/>
          <p:cNvSpPr/>
          <p:nvPr/>
        </p:nvSpPr>
        <p:spPr>
          <a:xfrm>
            <a:off x="1417320" y="4434840"/>
            <a:ext cx="3432976" cy="77724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Private Collector Transactions</a:t>
            </a:r>
            <a:endParaRPr lang="en-US" sz="2000" dirty="0"/>
          </a:p>
        </p:txBody>
      </p:sp>
      <p:sp>
        <p:nvSpPr>
          <p:cNvPr id="23" name="Text 21"/>
          <p:cNvSpPr/>
          <p:nvPr/>
        </p:nvSpPr>
        <p:spPr>
          <a:xfrm>
            <a:off x="4773168" y="4421587"/>
            <a:ext cx="5660003" cy="777240"/>
          </a:xfrm>
          <a:prstGeom prst="rect">
            <a:avLst/>
          </a:prstGeom>
          <a:noFill/>
          <a:ln/>
        </p:spPr>
        <p:txBody>
          <a:bodyPr wrap="square" lIns="0" tIns="0" rIns="0" bIns="0" rtlCol="0" anchor="ctr"/>
          <a:lstStyle/>
          <a:p>
            <a:pPr marL="0" indent="0">
              <a:lnSpc>
                <a:spcPct val="115000"/>
              </a:lnSpc>
              <a:buNone/>
            </a:pPr>
            <a:r>
              <a:rPr lang="en-US" dirty="0">
                <a:solidFill>
                  <a:srgbClr val="C7C7C7"/>
                </a:solidFill>
                <a:latin typeface="Calibri" pitchFamily="34" charset="0"/>
                <a:ea typeface="Calibri" pitchFamily="34" charset="-122"/>
                <a:cs typeface="Calibri" pitchFamily="34" charset="-120"/>
              </a:rPr>
              <a:t>Direct sales to qualified individual collectors.</a:t>
            </a:r>
            <a:endParaRPr lang="en-US" dirty="0"/>
          </a:p>
        </p:txBody>
      </p:sp>
      <p:sp>
        <p:nvSpPr>
          <p:cNvPr id="24" name="Shape 22"/>
          <p:cNvSpPr/>
          <p:nvPr/>
        </p:nvSpPr>
        <p:spPr>
          <a:xfrm>
            <a:off x="548640" y="5349240"/>
            <a:ext cx="10046473" cy="777240"/>
          </a:xfrm>
          <a:prstGeom prst="roundRect">
            <a:avLst>
              <a:gd name="adj" fmla="val 5882"/>
            </a:avLst>
          </a:prstGeom>
          <a:solidFill>
            <a:srgbClr val="2B2B2B"/>
          </a:solidFill>
          <a:ln/>
        </p:spPr>
        <p:txBody>
          <a:bodyPr/>
          <a:lstStyle/>
          <a:p>
            <a:endParaRPr lang="en-US"/>
          </a:p>
        </p:txBody>
      </p:sp>
      <p:sp>
        <p:nvSpPr>
          <p:cNvPr id="25" name="Shape 23"/>
          <p:cNvSpPr/>
          <p:nvPr/>
        </p:nvSpPr>
        <p:spPr>
          <a:xfrm>
            <a:off x="822960" y="5564124"/>
            <a:ext cx="347472" cy="347472"/>
          </a:xfrm>
          <a:prstGeom prst="ellipse">
            <a:avLst/>
          </a:prstGeom>
          <a:solidFill>
            <a:srgbClr val="B9975B"/>
          </a:solidFill>
          <a:ln/>
        </p:spPr>
        <p:txBody>
          <a:bodyPr/>
          <a:lstStyle/>
          <a:p>
            <a:endParaRPr lang="en-US"/>
          </a:p>
        </p:txBody>
      </p:sp>
      <p:sp>
        <p:nvSpPr>
          <p:cNvPr id="26" name="Text 24"/>
          <p:cNvSpPr/>
          <p:nvPr/>
        </p:nvSpPr>
        <p:spPr>
          <a:xfrm>
            <a:off x="822960" y="5564124"/>
            <a:ext cx="347472" cy="347472"/>
          </a:xfrm>
          <a:prstGeom prst="rect">
            <a:avLst/>
          </a:prstGeom>
          <a:noFill/>
          <a:ln/>
        </p:spPr>
        <p:txBody>
          <a:bodyPr wrap="square" lIns="0" tIns="0" rIns="0" bIns="0" rtlCol="0" anchor="ctr"/>
          <a:lstStyle/>
          <a:p>
            <a:pPr marL="0" indent="0" algn="ctr">
              <a:buNone/>
            </a:pPr>
            <a:r>
              <a:rPr lang="en-US" sz="1300" b="1" dirty="0">
                <a:solidFill>
                  <a:srgbClr val="1A1A1A"/>
                </a:solidFill>
                <a:latin typeface="Cambria" pitchFamily="34" charset="0"/>
                <a:ea typeface="Cambria" pitchFamily="34" charset="-122"/>
                <a:cs typeface="Cambria" pitchFamily="34" charset="-120"/>
              </a:rPr>
              <a:t>5</a:t>
            </a:r>
            <a:endParaRPr lang="en-US" sz="1300" dirty="0"/>
          </a:p>
        </p:txBody>
      </p:sp>
      <p:sp>
        <p:nvSpPr>
          <p:cNvPr id="27" name="Text 25"/>
          <p:cNvSpPr/>
          <p:nvPr/>
        </p:nvSpPr>
        <p:spPr>
          <a:xfrm>
            <a:off x="1417320" y="5349240"/>
            <a:ext cx="3108960" cy="77724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Luxury Rental Programs</a:t>
            </a:r>
            <a:endParaRPr lang="en-US" sz="2000" dirty="0"/>
          </a:p>
        </p:txBody>
      </p:sp>
      <p:sp>
        <p:nvSpPr>
          <p:cNvPr id="28" name="Text 26"/>
          <p:cNvSpPr/>
          <p:nvPr/>
        </p:nvSpPr>
        <p:spPr>
          <a:xfrm>
            <a:off x="4770451" y="5349240"/>
            <a:ext cx="5662720" cy="718268"/>
          </a:xfrm>
          <a:prstGeom prst="rect">
            <a:avLst/>
          </a:prstGeom>
          <a:noFill/>
          <a:ln/>
        </p:spPr>
        <p:txBody>
          <a:bodyPr wrap="square" lIns="0" tIns="0" rIns="0" bIns="0" rtlCol="0" anchor="ctr"/>
          <a:lstStyle/>
          <a:p>
            <a:pPr marL="0" indent="0">
              <a:lnSpc>
                <a:spcPct val="115000"/>
              </a:lnSpc>
              <a:buNone/>
            </a:pPr>
            <a:r>
              <a:rPr lang="en-US" dirty="0">
                <a:solidFill>
                  <a:srgbClr val="C7C7C7"/>
                </a:solidFill>
                <a:latin typeface="Calibri" pitchFamily="34" charset="0"/>
                <a:ea typeface="Calibri" pitchFamily="34" charset="-122"/>
                <a:cs typeface="Calibri" pitchFamily="34" charset="-120"/>
              </a:rPr>
              <a:t>Premium rental income generated from selected inventory.</a:t>
            </a:r>
            <a:endParaRPr lang="en-US" dirty="0"/>
          </a:p>
        </p:txBody>
      </p:sp>
      <p:sp>
        <p:nvSpPr>
          <p:cNvPr id="29" name="Text 27"/>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800" dirty="0">
                <a:solidFill>
                  <a:srgbClr val="8A8A8A"/>
                </a:solidFill>
                <a:latin typeface="Calibri" pitchFamily="34" charset="0"/>
                <a:ea typeface="Calibri" pitchFamily="34" charset="-122"/>
                <a:cs typeface="Calibri" pitchFamily="34" charset="-120"/>
              </a:rPr>
              <a:t>GUCCI COLLECTION FUND I  |  CONFIDENTIAL</a:t>
            </a:r>
            <a:endParaRPr lang="en-US" sz="800" dirty="0"/>
          </a:p>
        </p:txBody>
      </p:sp>
      <p:sp>
        <p:nvSpPr>
          <p:cNvPr id="30" name="Text 28"/>
          <p:cNvSpPr/>
          <p:nvPr/>
        </p:nvSpPr>
        <p:spPr>
          <a:xfrm>
            <a:off x="11521440" y="6537960"/>
            <a:ext cx="365760" cy="274320"/>
          </a:xfrm>
          <a:prstGeom prst="rect">
            <a:avLst/>
          </a:prstGeom>
          <a:noFill/>
          <a:ln/>
        </p:spPr>
        <p:txBody>
          <a:bodyPr wrap="square" lIns="0" tIns="0" rIns="0" bIns="0" rtlCol="0" anchor="ctr"/>
          <a:lstStyle/>
          <a:p>
            <a:pPr marL="0" indent="0" algn="r">
              <a:buNone/>
            </a:pPr>
            <a:r>
              <a:rPr lang="en-US" sz="800" dirty="0">
                <a:solidFill>
                  <a:srgbClr val="8A8A8A"/>
                </a:solidFill>
                <a:latin typeface="Calibri" pitchFamily="34" charset="0"/>
                <a:ea typeface="Calibri" pitchFamily="34" charset="-122"/>
                <a:cs typeface="Calibri" pitchFamily="34" charset="-120"/>
              </a:rPr>
              <a:t>6</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548640"/>
          </a:xfrm>
          <a:prstGeom prst="rect">
            <a:avLst/>
          </a:prstGeom>
          <a:noFill/>
          <a:ln/>
        </p:spPr>
        <p:txBody>
          <a:bodyPr wrap="square" lIns="0" tIns="0" rIns="0" bIns="0" rtlCol="0" anchor="ctr"/>
          <a:lstStyle/>
          <a:p>
            <a:pPr marL="0" indent="0">
              <a:buNone/>
            </a:pPr>
            <a:r>
              <a:rPr lang="en-US" sz="3000" b="1" dirty="0">
                <a:solidFill>
                  <a:srgbClr val="1A1A1A"/>
                </a:solidFill>
                <a:latin typeface="Cambria" pitchFamily="34" charset="0"/>
                <a:ea typeface="Cambria" pitchFamily="34" charset="-122"/>
                <a:cs typeface="Cambria" pitchFamily="34" charset="-120"/>
              </a:rPr>
              <a:t>Portfolio Construction</a:t>
            </a:r>
            <a:endParaRPr lang="en-US" sz="3000" dirty="0"/>
          </a:p>
        </p:txBody>
      </p:sp>
      <p:sp>
        <p:nvSpPr>
          <p:cNvPr id="3" name="Text 1"/>
          <p:cNvSpPr/>
          <p:nvPr/>
        </p:nvSpPr>
        <p:spPr>
          <a:xfrm>
            <a:off x="548640" y="987552"/>
            <a:ext cx="10789920" cy="365760"/>
          </a:xfrm>
          <a:prstGeom prst="rect">
            <a:avLst/>
          </a:prstGeom>
          <a:noFill/>
          <a:ln/>
        </p:spPr>
        <p:txBody>
          <a:bodyPr wrap="square" lIns="0" tIns="0" rIns="0" bIns="0" rtlCol="0" anchor="ctr"/>
          <a:lstStyle/>
          <a:p>
            <a:pPr marL="0" indent="0">
              <a:buNone/>
            </a:pPr>
            <a:r>
              <a:rPr lang="en-US" sz="1150" i="1" dirty="0">
                <a:solidFill>
                  <a:srgbClr val="6E6E6E"/>
                </a:solidFill>
                <a:latin typeface="Calibri" pitchFamily="34" charset="0"/>
                <a:ea typeface="Calibri" pitchFamily="34" charset="-122"/>
                <a:cs typeface="Calibri" pitchFamily="34" charset="-120"/>
              </a:rPr>
              <a:t>Illustrative target allocation —actual acquisition targets may change based on market demands and investors portfolio is defined</a:t>
            </a:r>
            <a:endParaRPr lang="en-US" sz="1150" dirty="0"/>
          </a:p>
        </p:txBody>
      </p:sp>
      <p:graphicFrame>
        <p:nvGraphicFramePr>
          <p:cNvPr id="4" name="Chart 0"/>
          <p:cNvGraphicFramePr/>
          <p:nvPr>
            <p:extLst>
              <p:ext uri="{D42A27DB-BD31-4B8C-83A1-F6EECF244321}">
                <p14:modId xmlns:p14="http://schemas.microsoft.com/office/powerpoint/2010/main" val="2703758181"/>
              </p:ext>
            </p:extLst>
          </p:nvPr>
        </p:nvGraphicFramePr>
        <p:xfrm>
          <a:off x="548640" y="1463040"/>
          <a:ext cx="5486400" cy="466344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6492240" y="1508760"/>
            <a:ext cx="5120640" cy="320040"/>
          </a:xfrm>
          <a:prstGeom prst="rect">
            <a:avLst/>
          </a:prstGeom>
          <a:noFill/>
          <a:ln/>
        </p:spPr>
        <p:txBody>
          <a:bodyPr wrap="square" lIns="0" tIns="0" rIns="0" bIns="0" rtlCol="0" anchor="ctr"/>
          <a:lstStyle/>
          <a:p>
            <a:pPr marL="0" indent="0">
              <a:buNone/>
            </a:pPr>
            <a:r>
              <a:rPr lang="en-US" sz="1300" b="1" dirty="0">
                <a:solidFill>
                  <a:srgbClr val="1A1A1A"/>
                </a:solidFill>
                <a:latin typeface="Calibri" pitchFamily="34" charset="0"/>
                <a:ea typeface="Calibri" pitchFamily="34" charset="-122"/>
                <a:cs typeface="Calibri" pitchFamily="34" charset="-120"/>
              </a:rPr>
              <a:t>Limited Edition Gucci Bags</a:t>
            </a:r>
            <a:endParaRPr lang="en-US" sz="1300" dirty="0"/>
          </a:p>
        </p:txBody>
      </p:sp>
      <p:sp>
        <p:nvSpPr>
          <p:cNvPr id="6" name="Text 3"/>
          <p:cNvSpPr/>
          <p:nvPr/>
        </p:nvSpPr>
        <p:spPr>
          <a:xfrm>
            <a:off x="6492240" y="1828800"/>
            <a:ext cx="5120640" cy="502920"/>
          </a:xfrm>
          <a:prstGeom prst="rect">
            <a:avLst/>
          </a:prstGeom>
          <a:noFill/>
          <a:ln/>
        </p:spPr>
        <p:txBody>
          <a:bodyPr wrap="square" lIns="0" tIns="0" rIns="0" bIns="0" rtlCol="0" anchor="ctr"/>
          <a:lstStyle/>
          <a:p>
            <a:pPr marL="0" indent="0">
              <a:lnSpc>
                <a:spcPct val="115000"/>
              </a:lnSpc>
              <a:buNone/>
            </a:pPr>
            <a:r>
              <a:rPr lang="en-US" sz="1400" dirty="0">
                <a:solidFill>
                  <a:srgbClr val="4A4A4A"/>
                </a:solidFill>
                <a:latin typeface="Calibri" pitchFamily="34" charset="0"/>
                <a:ea typeface="Calibri" pitchFamily="34" charset="-122"/>
                <a:cs typeface="Calibri" pitchFamily="34" charset="-120"/>
              </a:rPr>
              <a:t>Constrained-run releases with elevated resale premiums.</a:t>
            </a:r>
            <a:endParaRPr lang="en-US" sz="1400" dirty="0"/>
          </a:p>
        </p:txBody>
      </p:sp>
      <p:sp>
        <p:nvSpPr>
          <p:cNvPr id="7" name="Text 4"/>
          <p:cNvSpPr/>
          <p:nvPr/>
        </p:nvSpPr>
        <p:spPr>
          <a:xfrm>
            <a:off x="6492240" y="2560320"/>
            <a:ext cx="5120640" cy="320040"/>
          </a:xfrm>
          <a:prstGeom prst="rect">
            <a:avLst/>
          </a:prstGeom>
          <a:noFill/>
          <a:ln/>
        </p:spPr>
        <p:txBody>
          <a:bodyPr wrap="square" lIns="0" tIns="0" rIns="0" bIns="0" rtlCol="0" anchor="ctr"/>
          <a:lstStyle/>
          <a:p>
            <a:pPr marL="0" indent="0">
              <a:buNone/>
            </a:pPr>
            <a:r>
              <a:rPr lang="en-US" sz="1300" b="1" dirty="0">
                <a:solidFill>
                  <a:srgbClr val="1A1A1A"/>
                </a:solidFill>
                <a:latin typeface="Calibri" pitchFamily="34" charset="0"/>
                <a:ea typeface="Calibri" pitchFamily="34" charset="-122"/>
                <a:cs typeface="Calibri" pitchFamily="34" charset="-120"/>
              </a:rPr>
              <a:t>Iconic Collections</a:t>
            </a:r>
            <a:endParaRPr lang="en-US" sz="1300" dirty="0"/>
          </a:p>
        </p:txBody>
      </p:sp>
      <p:sp>
        <p:nvSpPr>
          <p:cNvPr id="8" name="Text 5"/>
          <p:cNvSpPr/>
          <p:nvPr/>
        </p:nvSpPr>
        <p:spPr>
          <a:xfrm>
            <a:off x="6492240" y="2880360"/>
            <a:ext cx="5120640" cy="502920"/>
          </a:xfrm>
          <a:prstGeom prst="rect">
            <a:avLst/>
          </a:prstGeom>
          <a:noFill/>
          <a:ln/>
        </p:spPr>
        <p:txBody>
          <a:bodyPr wrap="square" lIns="0" tIns="0" rIns="0" bIns="0" rtlCol="0" anchor="ctr"/>
          <a:lstStyle/>
          <a:p>
            <a:pPr marL="0" indent="0">
              <a:lnSpc>
                <a:spcPct val="115000"/>
              </a:lnSpc>
              <a:buNone/>
            </a:pPr>
            <a:r>
              <a:rPr lang="en-US" sz="1400" dirty="0">
                <a:solidFill>
                  <a:srgbClr val="4A4A4A"/>
                </a:solidFill>
                <a:latin typeface="Calibri" pitchFamily="34" charset="0"/>
                <a:ea typeface="Calibri" pitchFamily="34" charset="-122"/>
                <a:cs typeface="Calibri" pitchFamily="34" charset="-120"/>
              </a:rPr>
              <a:t>Long-running signature lines with proven demand history.</a:t>
            </a:r>
            <a:endParaRPr lang="en-US" sz="1400" dirty="0"/>
          </a:p>
        </p:txBody>
      </p:sp>
      <p:sp>
        <p:nvSpPr>
          <p:cNvPr id="9" name="Text 6"/>
          <p:cNvSpPr/>
          <p:nvPr/>
        </p:nvSpPr>
        <p:spPr>
          <a:xfrm>
            <a:off x="6492240" y="3611880"/>
            <a:ext cx="5120640" cy="320040"/>
          </a:xfrm>
          <a:prstGeom prst="rect">
            <a:avLst/>
          </a:prstGeom>
          <a:noFill/>
          <a:ln/>
        </p:spPr>
        <p:txBody>
          <a:bodyPr wrap="square" lIns="0" tIns="0" rIns="0" bIns="0" rtlCol="0" anchor="ctr"/>
          <a:lstStyle/>
          <a:p>
            <a:pPr marL="0" indent="0">
              <a:buNone/>
            </a:pPr>
            <a:r>
              <a:rPr lang="en-US" sz="1300" b="1" dirty="0">
                <a:solidFill>
                  <a:srgbClr val="1A1A1A"/>
                </a:solidFill>
                <a:latin typeface="Calibri" pitchFamily="34" charset="0"/>
                <a:ea typeface="Calibri" pitchFamily="34" charset="-122"/>
                <a:cs typeface="Calibri" pitchFamily="34" charset="-120"/>
              </a:rPr>
              <a:t>Seasonal High-Demand Releases</a:t>
            </a:r>
            <a:endParaRPr lang="en-US" sz="1300" dirty="0"/>
          </a:p>
        </p:txBody>
      </p:sp>
      <p:sp>
        <p:nvSpPr>
          <p:cNvPr id="10" name="Text 7"/>
          <p:cNvSpPr/>
          <p:nvPr/>
        </p:nvSpPr>
        <p:spPr>
          <a:xfrm>
            <a:off x="6492240" y="3931920"/>
            <a:ext cx="5120640" cy="502920"/>
          </a:xfrm>
          <a:prstGeom prst="rect">
            <a:avLst/>
          </a:prstGeom>
          <a:noFill/>
          <a:ln/>
        </p:spPr>
        <p:txBody>
          <a:bodyPr wrap="square" lIns="0" tIns="0" rIns="0" bIns="0" rtlCol="0" anchor="ctr"/>
          <a:lstStyle/>
          <a:p>
            <a:pPr marL="0" indent="0">
              <a:lnSpc>
                <a:spcPct val="115000"/>
              </a:lnSpc>
              <a:buNone/>
            </a:pPr>
            <a:r>
              <a:rPr lang="en-US" sz="1400" dirty="0">
                <a:solidFill>
                  <a:srgbClr val="4A4A4A"/>
                </a:solidFill>
                <a:latin typeface="Calibri" pitchFamily="34" charset="0"/>
                <a:ea typeface="Calibri" pitchFamily="34" charset="-122"/>
                <a:cs typeface="Calibri" pitchFamily="34" charset="-120"/>
              </a:rPr>
              <a:t>Runway and capsule pieces with near-term liquidity.</a:t>
            </a:r>
            <a:endParaRPr lang="en-US" sz="1400" dirty="0"/>
          </a:p>
        </p:txBody>
      </p:sp>
      <p:sp>
        <p:nvSpPr>
          <p:cNvPr id="11" name="Text 8"/>
          <p:cNvSpPr/>
          <p:nvPr/>
        </p:nvSpPr>
        <p:spPr>
          <a:xfrm>
            <a:off x="6492240" y="4663440"/>
            <a:ext cx="5120640" cy="320040"/>
          </a:xfrm>
          <a:prstGeom prst="rect">
            <a:avLst/>
          </a:prstGeom>
          <a:noFill/>
          <a:ln/>
        </p:spPr>
        <p:txBody>
          <a:bodyPr wrap="square" lIns="0" tIns="0" rIns="0" bIns="0" rtlCol="0" anchor="ctr"/>
          <a:lstStyle/>
          <a:p>
            <a:pPr marL="0" indent="0">
              <a:buNone/>
            </a:pPr>
            <a:r>
              <a:rPr lang="en-US" sz="1300" b="1" dirty="0">
                <a:solidFill>
                  <a:srgbClr val="1A1A1A"/>
                </a:solidFill>
                <a:latin typeface="Calibri" pitchFamily="34" charset="0"/>
                <a:ea typeface="Calibri" pitchFamily="34" charset="-122"/>
                <a:cs typeface="Calibri" pitchFamily="34" charset="-120"/>
              </a:rPr>
              <a:t>Collector Editions &amp; Rare Vintage</a:t>
            </a:r>
            <a:endParaRPr lang="en-US" sz="1300" dirty="0"/>
          </a:p>
        </p:txBody>
      </p:sp>
      <p:sp>
        <p:nvSpPr>
          <p:cNvPr id="12" name="Text 9"/>
          <p:cNvSpPr/>
          <p:nvPr/>
        </p:nvSpPr>
        <p:spPr>
          <a:xfrm>
            <a:off x="6492240" y="4983480"/>
            <a:ext cx="5120640" cy="502920"/>
          </a:xfrm>
          <a:prstGeom prst="rect">
            <a:avLst/>
          </a:prstGeom>
          <a:noFill/>
          <a:ln/>
        </p:spPr>
        <p:txBody>
          <a:bodyPr wrap="square" lIns="0" tIns="0" rIns="0" bIns="0" rtlCol="0" anchor="ctr"/>
          <a:lstStyle/>
          <a:p>
            <a:pPr marL="0" indent="0">
              <a:lnSpc>
                <a:spcPct val="115000"/>
              </a:lnSpc>
              <a:buNone/>
            </a:pPr>
            <a:r>
              <a:rPr lang="en-US" sz="1400" dirty="0">
                <a:solidFill>
                  <a:srgbClr val="4A4A4A"/>
                </a:solidFill>
                <a:latin typeface="Calibri" pitchFamily="34" charset="0"/>
                <a:ea typeface="Calibri" pitchFamily="34" charset="-122"/>
                <a:cs typeface="Calibri" pitchFamily="34" charset="-120"/>
              </a:rPr>
              <a:t>Scarcity-driven pieces held for longer appreciation cycles.</a:t>
            </a:r>
            <a:endParaRPr lang="en-US" sz="1400" dirty="0"/>
          </a:p>
        </p:txBody>
      </p:sp>
      <p:sp>
        <p:nvSpPr>
          <p:cNvPr id="13" name="Text 10"/>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800" dirty="0">
                <a:solidFill>
                  <a:srgbClr val="9A9A9A"/>
                </a:solidFill>
                <a:latin typeface="Calibri" pitchFamily="34" charset="0"/>
                <a:ea typeface="Calibri" pitchFamily="34" charset="-122"/>
                <a:cs typeface="Calibri" pitchFamily="34" charset="-120"/>
              </a:rPr>
              <a:t>GUCCI COLLECTION FUND I  |  CONFIDENTIAL</a:t>
            </a:r>
            <a:endParaRPr lang="en-US" sz="800" dirty="0"/>
          </a:p>
        </p:txBody>
      </p:sp>
      <p:sp>
        <p:nvSpPr>
          <p:cNvPr id="14" name="Text 11"/>
          <p:cNvSpPr/>
          <p:nvPr/>
        </p:nvSpPr>
        <p:spPr>
          <a:xfrm>
            <a:off x="11521440" y="6537960"/>
            <a:ext cx="365760" cy="274320"/>
          </a:xfrm>
          <a:prstGeom prst="rect">
            <a:avLst/>
          </a:prstGeom>
          <a:noFill/>
          <a:ln/>
        </p:spPr>
        <p:txBody>
          <a:bodyPr wrap="square" lIns="0" tIns="0" rIns="0" bIns="0" rtlCol="0" anchor="ctr"/>
          <a:lstStyle/>
          <a:p>
            <a:pPr marL="0" indent="0" algn="r">
              <a:buNone/>
            </a:pPr>
            <a:r>
              <a:rPr lang="en-US" sz="800" dirty="0">
                <a:solidFill>
                  <a:srgbClr val="9A9A9A"/>
                </a:solidFill>
                <a:latin typeface="Calibri" pitchFamily="34" charset="0"/>
                <a:ea typeface="Calibri" pitchFamily="34" charset="-122"/>
                <a:cs typeface="Calibri" pitchFamily="34" charset="-120"/>
              </a:rPr>
              <a:t>7</a:t>
            </a:r>
            <a:endParaRPr lang="en-US" sz="800" dirty="0"/>
          </a:p>
        </p:txBody>
      </p:sp>
      <p:graphicFrame>
        <p:nvGraphicFramePr>
          <p:cNvPr id="16" name="Chart 0">
            <a:extLst>
              <a:ext uri="{FF2B5EF4-FFF2-40B4-BE49-F238E27FC236}">
                <a16:creationId xmlns:a16="http://schemas.microsoft.com/office/drawing/2014/main" id="{3B3707BA-25D2-B921-EB9F-A16F104F1EF4}"/>
              </a:ext>
            </a:extLst>
          </p:cNvPr>
          <p:cNvGraphicFramePr/>
          <p:nvPr>
            <p:extLst>
              <p:ext uri="{D42A27DB-BD31-4B8C-83A1-F6EECF244321}">
                <p14:modId xmlns:p14="http://schemas.microsoft.com/office/powerpoint/2010/main" val="1393115666"/>
              </p:ext>
            </p:extLst>
          </p:nvPr>
        </p:nvGraphicFramePr>
        <p:xfrm>
          <a:off x="362989" y="1502941"/>
          <a:ext cx="5516879" cy="481307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8C947-92BB-1F01-3B8A-2828EE1F9E2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7E41BF4-A6ED-1D61-5C38-0054CF79B4E8}"/>
              </a:ext>
            </a:extLst>
          </p:cNvPr>
          <p:cNvSpPr/>
          <p:nvPr/>
        </p:nvSpPr>
        <p:spPr>
          <a:xfrm>
            <a:off x="347749" y="155274"/>
            <a:ext cx="6587889" cy="773915"/>
          </a:xfrm>
          <a:prstGeom prst="rect">
            <a:avLst/>
          </a:prstGeom>
          <a:noFill/>
          <a:ln/>
        </p:spPr>
        <p:txBody>
          <a:bodyPr wrap="square" lIns="0" tIns="0" rIns="0" bIns="0" rtlCol="0" anchor="ctr"/>
          <a:lstStyle/>
          <a:p>
            <a:r>
              <a:rPr lang="en-US" sz="3600" b="1" dirty="0">
                <a:solidFill>
                  <a:srgbClr val="B9975B"/>
                </a:solidFill>
                <a:latin typeface="Calibri" pitchFamily="34" charset="0"/>
                <a:ea typeface="Calibri" pitchFamily="34" charset="-122"/>
                <a:cs typeface="Calibri" pitchFamily="34" charset="-120"/>
              </a:rPr>
              <a:t>Fund Terms </a:t>
            </a:r>
            <a:endParaRPr lang="en-US" sz="3600" dirty="0">
              <a:latin typeface="Calibri" charset="0"/>
              <a:ea typeface="Calibri" charset="0"/>
              <a:cs typeface="Calibri" charset="0"/>
            </a:endParaRPr>
          </a:p>
        </p:txBody>
      </p:sp>
      <p:graphicFrame>
        <p:nvGraphicFramePr>
          <p:cNvPr id="9" name="Table 0">
            <a:extLst>
              <a:ext uri="{FF2B5EF4-FFF2-40B4-BE49-F238E27FC236}">
                <a16:creationId xmlns:a16="http://schemas.microsoft.com/office/drawing/2014/main" id="{355125C7-579D-BDE3-707D-02371258D46E}"/>
              </a:ext>
            </a:extLst>
          </p:cNvPr>
          <p:cNvGraphicFramePr>
            <a:graphicFrameLocks noGrp="1"/>
          </p:cNvGraphicFramePr>
          <p:nvPr>
            <p:extLst>
              <p:ext uri="{D42A27DB-BD31-4B8C-83A1-F6EECF244321}">
                <p14:modId xmlns:p14="http://schemas.microsoft.com/office/powerpoint/2010/main" val="3875811953"/>
              </p:ext>
            </p:extLst>
          </p:nvPr>
        </p:nvGraphicFramePr>
        <p:xfrm>
          <a:off x="347749" y="864526"/>
          <a:ext cx="10777451" cy="5622419"/>
        </p:xfrm>
        <a:graphic>
          <a:graphicData uri="http://schemas.openxmlformats.org/drawingml/2006/table">
            <a:tbl>
              <a:tblPr/>
              <a:tblGrid>
                <a:gridCol w="3740934">
                  <a:extLst>
                    <a:ext uri="{9D8B030D-6E8A-4147-A177-3AD203B41FA5}">
                      <a16:colId xmlns:a16="http://schemas.microsoft.com/office/drawing/2014/main" val="20000"/>
                    </a:ext>
                  </a:extLst>
                </a:gridCol>
                <a:gridCol w="7036517">
                  <a:extLst>
                    <a:ext uri="{9D8B030D-6E8A-4147-A177-3AD203B41FA5}">
                      <a16:colId xmlns:a16="http://schemas.microsoft.com/office/drawing/2014/main" val="20001"/>
                    </a:ext>
                  </a:extLst>
                </a:gridCol>
              </a:tblGrid>
              <a:tr h="511129">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Fund Name</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Gucci Collection Fund I</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extLst>
                  <a:ext uri="{0D108BD9-81ED-4DB2-BD59-A6C34878D82A}">
                    <a16:rowId xmlns:a16="http://schemas.microsoft.com/office/drawing/2014/main" val="10000"/>
                  </a:ext>
                </a:extLst>
              </a:tr>
              <a:tr h="511129">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Manager</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ApodcStore Mgt</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extLst>
                  <a:ext uri="{0D108BD9-81ED-4DB2-BD59-A6C34878D82A}">
                    <a16:rowId xmlns:a16="http://schemas.microsoft.com/office/drawing/2014/main" val="10001"/>
                  </a:ext>
                </a:extLst>
              </a:tr>
              <a:tr h="511129">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Asset Class</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Gucci-Designed Luxury Handbags</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extLst>
                  <a:ext uri="{0D108BD9-81ED-4DB2-BD59-A6C34878D82A}">
                    <a16:rowId xmlns:a16="http://schemas.microsoft.com/office/drawing/2014/main" val="10002"/>
                  </a:ext>
                </a:extLst>
              </a:tr>
              <a:tr h="511129">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Strategy</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Acquisition, Appreciation &amp; Resale</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extLst>
                  <a:ext uri="{0D108BD9-81ED-4DB2-BD59-A6C34878D82A}">
                    <a16:rowId xmlns:a16="http://schemas.microsoft.com/office/drawing/2014/main" val="10003"/>
                  </a:ext>
                </a:extLst>
              </a:tr>
              <a:tr h="511129">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Investment Horizon</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18 Months</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extLst>
                  <a:ext uri="{0D108BD9-81ED-4DB2-BD59-A6C34878D82A}">
                    <a16:rowId xmlns:a16="http://schemas.microsoft.com/office/drawing/2014/main" val="10004"/>
                  </a:ext>
                </a:extLst>
              </a:tr>
              <a:tr h="511129">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Preferred Return</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10 – 13%</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extLst>
                  <a:ext uri="{0D108BD9-81ED-4DB2-BD59-A6C34878D82A}">
                    <a16:rowId xmlns:a16="http://schemas.microsoft.com/office/drawing/2014/main" val="10005"/>
                  </a:ext>
                </a:extLst>
              </a:tr>
              <a:tr h="511129">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Distribution</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Monthly</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extLst>
                  <a:ext uri="{0D108BD9-81ED-4DB2-BD59-A6C34878D82A}">
                    <a16:rowId xmlns:a16="http://schemas.microsoft.com/office/drawing/2014/main" val="10006"/>
                  </a:ext>
                </a:extLst>
              </a:tr>
              <a:tr h="511129">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Payout</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Return at Fund Closing </a:t>
                      </a:r>
                      <a:r>
                        <a:rPr lang="en-US" sz="1100" dirty="0">
                          <a:solidFill>
                            <a:srgbClr val="FFFFFF"/>
                          </a:solidFill>
                          <a:latin typeface="Calibri" pitchFamily="34" charset="0"/>
                          <a:ea typeface="Calibri" pitchFamily="34" charset="-122"/>
                          <a:cs typeface="Calibri" pitchFamily="34" charset="-120"/>
                        </a:rPr>
                        <a:t>{</a:t>
                      </a:r>
                      <a:r>
                        <a:rPr lang="en-US" sz="1000" dirty="0">
                          <a:solidFill>
                            <a:srgbClr val="FFFFFF"/>
                          </a:solidFill>
                          <a:latin typeface="Calibri" pitchFamily="34" charset="0"/>
                          <a:ea typeface="Calibri" pitchFamily="34" charset="-122"/>
                          <a:cs typeface="Calibri" pitchFamily="34" charset="-120"/>
                        </a:rPr>
                        <a:t>initial investment}</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extLst>
                  <a:ext uri="{0D108BD9-81ED-4DB2-BD59-A6C34878D82A}">
                    <a16:rowId xmlns:a16="http://schemas.microsoft.com/office/drawing/2014/main" val="10007"/>
                  </a:ext>
                </a:extLst>
              </a:tr>
              <a:tr h="511129">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New Investors</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Open to New Investors</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extLst>
                  <a:ext uri="{0D108BD9-81ED-4DB2-BD59-A6C34878D82A}">
                    <a16:rowId xmlns:a16="http://schemas.microsoft.com/office/drawing/2014/main" val="10008"/>
                  </a:ext>
                </a:extLst>
              </a:tr>
              <a:tr h="511129">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Minimum Buying Units</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[ 699 MBU | Priced $72 Per Unit ] </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extLst>
                  <a:ext uri="{0D108BD9-81ED-4DB2-BD59-A6C34878D82A}">
                    <a16:rowId xmlns:a16="http://schemas.microsoft.com/office/drawing/2014/main" val="10009"/>
                  </a:ext>
                </a:extLst>
              </a:tr>
              <a:tr h="511129">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Management Fee </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[ 1% Fee ] </a:t>
                      </a:r>
                      <a:r>
                        <a:rPr lang="en-US" sz="800" dirty="0">
                          <a:solidFill>
                            <a:srgbClr val="FFFFFF"/>
                          </a:solidFill>
                          <a:latin typeface="Calibri" pitchFamily="34" charset="0"/>
                          <a:ea typeface="Calibri" pitchFamily="34" charset="-122"/>
                          <a:cs typeface="Calibri" pitchFamily="34" charset="-120"/>
                        </a:rPr>
                        <a:t>At closing of the fund payout</a:t>
                      </a:r>
                      <a:endParaRPr lang="en-US" sz="8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extLst>
                  <a:ext uri="{0D108BD9-81ED-4DB2-BD59-A6C34878D82A}">
                    <a16:rowId xmlns:a16="http://schemas.microsoft.com/office/drawing/2014/main" val="10010"/>
                  </a:ext>
                </a:extLst>
              </a:tr>
            </a:tbl>
          </a:graphicData>
        </a:graphic>
      </p:graphicFrame>
      <p:sp>
        <p:nvSpPr>
          <p:cNvPr id="4" name="Text 1">
            <a:extLst>
              <a:ext uri="{FF2B5EF4-FFF2-40B4-BE49-F238E27FC236}">
                <a16:creationId xmlns:a16="http://schemas.microsoft.com/office/drawing/2014/main" id="{CE3D7157-991D-A308-CB2B-7178B92B6A54}"/>
              </a:ext>
            </a:extLst>
          </p:cNvPr>
          <p:cNvSpPr/>
          <p:nvPr/>
        </p:nvSpPr>
        <p:spPr>
          <a:xfrm>
            <a:off x="5529411" y="5829062"/>
            <a:ext cx="3499721" cy="164412"/>
          </a:xfrm>
          <a:prstGeom prst="rect">
            <a:avLst/>
          </a:prstGeom>
          <a:noFill/>
          <a:ln/>
        </p:spPr>
        <p:txBody>
          <a:bodyPr wrap="square" lIns="0" tIns="0" rIns="0" bIns="0" rtlCol="0" anchor="ctr"/>
          <a:lstStyle/>
          <a:p>
            <a:pPr marL="0" indent="0">
              <a:buNone/>
            </a:pPr>
            <a:r>
              <a:rPr lang="en-US" sz="800" dirty="0">
                <a:solidFill>
                  <a:schemeClr val="bg1"/>
                </a:solidFill>
              </a:rPr>
              <a:t>Staring at $50,328 to add to your portfolio. Gucci Collection Fund I. </a:t>
            </a:r>
          </a:p>
        </p:txBody>
      </p:sp>
      <p:sp>
        <p:nvSpPr>
          <p:cNvPr id="5" name="Text 28">
            <a:extLst>
              <a:ext uri="{FF2B5EF4-FFF2-40B4-BE49-F238E27FC236}">
                <a16:creationId xmlns:a16="http://schemas.microsoft.com/office/drawing/2014/main" id="{9B0FA406-1901-B666-43A2-E509E2AADA2E}"/>
              </a:ext>
            </a:extLst>
          </p:cNvPr>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800" dirty="0">
                <a:latin typeface="Calibri" pitchFamily="34" charset="0"/>
                <a:ea typeface="Calibri" pitchFamily="34" charset="-122"/>
                <a:cs typeface="Calibri" pitchFamily="34" charset="-120"/>
              </a:rPr>
              <a:t>GUCCI COLLECTION FUND I  |  CONFIDENTIAL</a:t>
            </a:r>
            <a:endParaRPr lang="en-US" sz="800" dirty="0"/>
          </a:p>
        </p:txBody>
      </p:sp>
    </p:spTree>
    <p:extLst>
      <p:ext uri="{BB962C8B-B14F-4D97-AF65-F5344CB8AC3E}">
        <p14:creationId xmlns:p14="http://schemas.microsoft.com/office/powerpoint/2010/main" val="256810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0086C-B44B-CEC1-27F5-8356013CCE6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7F80A81-6A88-D516-ECC7-5ED05D8B4517}"/>
              </a:ext>
            </a:extLst>
          </p:cNvPr>
          <p:cNvSpPr/>
          <p:nvPr/>
        </p:nvSpPr>
        <p:spPr>
          <a:xfrm>
            <a:off x="347749" y="198408"/>
            <a:ext cx="7105474" cy="560717"/>
          </a:xfrm>
          <a:prstGeom prst="rect">
            <a:avLst/>
          </a:prstGeom>
          <a:noFill/>
          <a:ln/>
        </p:spPr>
        <p:txBody>
          <a:bodyPr wrap="square" lIns="0" tIns="0" rIns="0" bIns="0" rtlCol="0" anchor="ctr"/>
          <a:lstStyle/>
          <a:p>
            <a:r>
              <a:rPr lang="en-US" sz="8000" b="1" dirty="0">
                <a:solidFill>
                  <a:srgbClr val="B9975B"/>
                </a:solidFill>
                <a:latin typeface="Calibri" pitchFamily="34" charset="0"/>
                <a:ea typeface="Calibri" pitchFamily="34" charset="-122"/>
                <a:cs typeface="Calibri" pitchFamily="34" charset="-120"/>
              </a:rPr>
              <a:t>Fund Terms </a:t>
            </a:r>
            <a:endParaRPr lang="en-US" sz="8000" dirty="0">
              <a:latin typeface="Calibri" charset="0"/>
              <a:ea typeface="Calibri" charset="0"/>
              <a:cs typeface="Calibri" charset="0"/>
            </a:endParaRPr>
          </a:p>
        </p:txBody>
      </p:sp>
      <p:graphicFrame>
        <p:nvGraphicFramePr>
          <p:cNvPr id="9" name="Table 0">
            <a:extLst>
              <a:ext uri="{FF2B5EF4-FFF2-40B4-BE49-F238E27FC236}">
                <a16:creationId xmlns:a16="http://schemas.microsoft.com/office/drawing/2014/main" id="{BF1C2D80-7A42-F306-B7A6-8BA0AD7AA969}"/>
              </a:ext>
            </a:extLst>
          </p:cNvPr>
          <p:cNvGraphicFramePr>
            <a:graphicFrameLocks noGrp="1"/>
          </p:cNvGraphicFramePr>
          <p:nvPr>
            <p:extLst>
              <p:ext uri="{D42A27DB-BD31-4B8C-83A1-F6EECF244321}">
                <p14:modId xmlns:p14="http://schemas.microsoft.com/office/powerpoint/2010/main" val="509670601"/>
              </p:ext>
            </p:extLst>
          </p:nvPr>
        </p:nvGraphicFramePr>
        <p:xfrm>
          <a:off x="347749" y="864526"/>
          <a:ext cx="11125383" cy="5708802"/>
        </p:xfrm>
        <a:graphic>
          <a:graphicData uri="http://schemas.openxmlformats.org/drawingml/2006/table">
            <a:tbl>
              <a:tblPr/>
              <a:tblGrid>
                <a:gridCol w="3861704">
                  <a:extLst>
                    <a:ext uri="{9D8B030D-6E8A-4147-A177-3AD203B41FA5}">
                      <a16:colId xmlns:a16="http://schemas.microsoft.com/office/drawing/2014/main" val="20000"/>
                    </a:ext>
                  </a:extLst>
                </a:gridCol>
                <a:gridCol w="7263679">
                  <a:extLst>
                    <a:ext uri="{9D8B030D-6E8A-4147-A177-3AD203B41FA5}">
                      <a16:colId xmlns:a16="http://schemas.microsoft.com/office/drawing/2014/main" val="20001"/>
                    </a:ext>
                  </a:extLst>
                </a:gridCol>
              </a:tblGrid>
              <a:tr h="518982">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Fund Name</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Gucci Collection Fund I</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extLst>
                  <a:ext uri="{0D108BD9-81ED-4DB2-BD59-A6C34878D82A}">
                    <a16:rowId xmlns:a16="http://schemas.microsoft.com/office/drawing/2014/main" val="10000"/>
                  </a:ext>
                </a:extLst>
              </a:tr>
              <a:tr h="518982">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Manager</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ApodcStore Mgt</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extLst>
                  <a:ext uri="{0D108BD9-81ED-4DB2-BD59-A6C34878D82A}">
                    <a16:rowId xmlns:a16="http://schemas.microsoft.com/office/drawing/2014/main" val="10001"/>
                  </a:ext>
                </a:extLst>
              </a:tr>
              <a:tr h="518982">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Asset Class</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Gucci-Designed Luxury Handbags</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extLst>
                  <a:ext uri="{0D108BD9-81ED-4DB2-BD59-A6C34878D82A}">
                    <a16:rowId xmlns:a16="http://schemas.microsoft.com/office/drawing/2014/main" val="10002"/>
                  </a:ext>
                </a:extLst>
              </a:tr>
              <a:tr h="518982">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Strategy</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Acquisition, Appreciation &amp; Resale</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extLst>
                  <a:ext uri="{0D108BD9-81ED-4DB2-BD59-A6C34878D82A}">
                    <a16:rowId xmlns:a16="http://schemas.microsoft.com/office/drawing/2014/main" val="10003"/>
                  </a:ext>
                </a:extLst>
              </a:tr>
              <a:tr h="518982">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Investment Horizon</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18 Months</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extLst>
                  <a:ext uri="{0D108BD9-81ED-4DB2-BD59-A6C34878D82A}">
                    <a16:rowId xmlns:a16="http://schemas.microsoft.com/office/drawing/2014/main" val="10004"/>
                  </a:ext>
                </a:extLst>
              </a:tr>
              <a:tr h="518982">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Preferred Return</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10 – 13%</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extLst>
                  <a:ext uri="{0D108BD9-81ED-4DB2-BD59-A6C34878D82A}">
                    <a16:rowId xmlns:a16="http://schemas.microsoft.com/office/drawing/2014/main" val="10005"/>
                  </a:ext>
                </a:extLst>
              </a:tr>
              <a:tr h="518982">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Distribution</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Monthly</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extLst>
                  <a:ext uri="{0D108BD9-81ED-4DB2-BD59-A6C34878D82A}">
                    <a16:rowId xmlns:a16="http://schemas.microsoft.com/office/drawing/2014/main" val="10006"/>
                  </a:ext>
                </a:extLst>
              </a:tr>
              <a:tr h="518982">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Payout</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Return at Fund Closing </a:t>
                      </a:r>
                      <a:r>
                        <a:rPr lang="en-US" sz="1100" dirty="0">
                          <a:solidFill>
                            <a:srgbClr val="FFFFFF"/>
                          </a:solidFill>
                          <a:latin typeface="Calibri" pitchFamily="34" charset="0"/>
                          <a:ea typeface="Calibri" pitchFamily="34" charset="-122"/>
                          <a:cs typeface="Calibri" pitchFamily="34" charset="-120"/>
                        </a:rPr>
                        <a:t>{</a:t>
                      </a:r>
                      <a:r>
                        <a:rPr lang="en-US" sz="1000" dirty="0">
                          <a:solidFill>
                            <a:srgbClr val="FFFFFF"/>
                          </a:solidFill>
                          <a:latin typeface="Calibri" pitchFamily="34" charset="0"/>
                          <a:ea typeface="Calibri" pitchFamily="34" charset="-122"/>
                          <a:cs typeface="Calibri" pitchFamily="34" charset="-120"/>
                        </a:rPr>
                        <a:t>initial investment}</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extLst>
                  <a:ext uri="{0D108BD9-81ED-4DB2-BD59-A6C34878D82A}">
                    <a16:rowId xmlns:a16="http://schemas.microsoft.com/office/drawing/2014/main" val="10007"/>
                  </a:ext>
                </a:extLst>
              </a:tr>
              <a:tr h="518982">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New Investors</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Open to New Investors</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extLst>
                  <a:ext uri="{0D108BD9-81ED-4DB2-BD59-A6C34878D82A}">
                    <a16:rowId xmlns:a16="http://schemas.microsoft.com/office/drawing/2014/main" val="10008"/>
                  </a:ext>
                </a:extLst>
              </a:tr>
              <a:tr h="518982">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Minimum Buying Units</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[ 101 MBU ]</a:t>
                      </a:r>
                      <a:endParaRPr lang="en-US" sz="24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1A1A1A"/>
                    </a:solidFill>
                  </a:tcPr>
                </a:tc>
                <a:extLst>
                  <a:ext uri="{0D108BD9-81ED-4DB2-BD59-A6C34878D82A}">
                    <a16:rowId xmlns:a16="http://schemas.microsoft.com/office/drawing/2014/main" val="10009"/>
                  </a:ext>
                </a:extLst>
              </a:tr>
              <a:tr h="518982">
                <a:tc>
                  <a:txBody>
                    <a:bodyPr/>
                    <a:lstStyle/>
                    <a:p>
                      <a:pPr marL="0" indent="0">
                        <a:buNone/>
                      </a:pPr>
                      <a:r>
                        <a:rPr lang="en-US" sz="2400" b="1" dirty="0">
                          <a:solidFill>
                            <a:srgbClr val="B9975B"/>
                          </a:solidFill>
                          <a:latin typeface="Calibri" pitchFamily="34" charset="0"/>
                          <a:ea typeface="Calibri" pitchFamily="34" charset="-122"/>
                          <a:cs typeface="Calibri" pitchFamily="34" charset="-120"/>
                        </a:rPr>
                        <a:t>Management Fee </a:t>
                      </a:r>
                      <a:endParaRPr lang="en-US" sz="2400" dirty="0">
                        <a:latin typeface="Calibri" charset="0"/>
                        <a:ea typeface="Calibri" charset="0"/>
                        <a:cs typeface="Calibri" charset="0"/>
                      </a:endParaRPr>
                    </a:p>
                  </a:txBody>
                  <a:tcPr marL="127000" marR="508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tc>
                  <a:txBody>
                    <a:bodyPr/>
                    <a:lstStyle/>
                    <a:p>
                      <a:pPr marL="0" indent="0">
                        <a:buNone/>
                      </a:pPr>
                      <a:r>
                        <a:rPr lang="en-US" sz="2400" dirty="0">
                          <a:solidFill>
                            <a:srgbClr val="FFFFFF"/>
                          </a:solidFill>
                          <a:latin typeface="Calibri" pitchFamily="34" charset="0"/>
                          <a:ea typeface="Calibri" pitchFamily="34" charset="-122"/>
                          <a:cs typeface="Calibri" pitchFamily="34" charset="-120"/>
                        </a:rPr>
                        <a:t>[ 1% Fee ] </a:t>
                      </a:r>
                      <a:r>
                        <a:rPr lang="en-US" sz="800" dirty="0">
                          <a:solidFill>
                            <a:srgbClr val="FFFFFF"/>
                          </a:solidFill>
                          <a:latin typeface="Calibri" pitchFamily="34" charset="0"/>
                          <a:ea typeface="Calibri" pitchFamily="34" charset="-122"/>
                          <a:cs typeface="Calibri" pitchFamily="34" charset="-120"/>
                        </a:rPr>
                        <a:t>At closing of the fund payout</a:t>
                      </a:r>
                      <a:endParaRPr lang="en-US" sz="800" dirty="0">
                        <a:latin typeface="Calibri" charset="0"/>
                        <a:ea typeface="Calibri" charset="0"/>
                        <a:cs typeface="Calibri" charset="0"/>
                      </a:endParaRPr>
                    </a:p>
                  </a:txBody>
                  <a:tcPr marL="50800" marR="127000" marT="50800" marB="50800" anchor="ctr">
                    <a:lnL w="6350" cap="flat" cmpd="sng" algn="ctr">
                      <a:solidFill>
                        <a:srgbClr val="3A3A3A"/>
                      </a:solidFill>
                      <a:prstDash val="solid"/>
                      <a:round/>
                      <a:headEnd type="none" w="med" len="med"/>
                      <a:tailEnd type="none" w="med" len="med"/>
                    </a:lnL>
                    <a:lnR w="6350" cap="flat" cmpd="sng" algn="ctr">
                      <a:solidFill>
                        <a:srgbClr val="3A3A3A"/>
                      </a:solidFill>
                      <a:prstDash val="solid"/>
                      <a:round/>
                      <a:headEnd type="none" w="med" len="med"/>
                      <a:tailEnd type="none" w="med" len="med"/>
                    </a:lnR>
                    <a:lnT w="6350" cap="flat" cmpd="sng" algn="ctr">
                      <a:solidFill>
                        <a:srgbClr val="3A3A3A"/>
                      </a:solidFill>
                      <a:prstDash val="solid"/>
                      <a:round/>
                      <a:headEnd type="none" w="med" len="med"/>
                      <a:tailEnd type="none" w="med" len="med"/>
                    </a:lnT>
                    <a:lnB w="6350" cap="flat" cmpd="sng" algn="ctr">
                      <a:solidFill>
                        <a:srgbClr val="3A3A3A"/>
                      </a:solidFill>
                      <a:prstDash val="solid"/>
                      <a:round/>
                      <a:headEnd type="none" w="med" len="med"/>
                      <a:tailEnd type="none" w="med" len="med"/>
                    </a:lnB>
                    <a:solidFill>
                      <a:srgbClr val="2B2B2B"/>
                    </a:solidFill>
                  </a:tcPr>
                </a:tc>
                <a:extLst>
                  <a:ext uri="{0D108BD9-81ED-4DB2-BD59-A6C34878D82A}">
                    <a16:rowId xmlns:a16="http://schemas.microsoft.com/office/drawing/2014/main" val="10010"/>
                  </a:ext>
                </a:extLst>
              </a:tr>
            </a:tbl>
          </a:graphicData>
        </a:graphic>
      </p:graphicFrame>
      <p:sp>
        <p:nvSpPr>
          <p:cNvPr id="4" name="Text 1">
            <a:extLst>
              <a:ext uri="{FF2B5EF4-FFF2-40B4-BE49-F238E27FC236}">
                <a16:creationId xmlns:a16="http://schemas.microsoft.com/office/drawing/2014/main" id="{5E731AC4-F06A-B687-6A19-FDFBE583E1F9}"/>
              </a:ext>
            </a:extLst>
          </p:cNvPr>
          <p:cNvSpPr/>
          <p:nvPr/>
        </p:nvSpPr>
        <p:spPr>
          <a:xfrm>
            <a:off x="5741445" y="5653441"/>
            <a:ext cx="3499721" cy="164412"/>
          </a:xfrm>
          <a:prstGeom prst="rect">
            <a:avLst/>
          </a:prstGeom>
          <a:noFill/>
          <a:ln/>
        </p:spPr>
        <p:txBody>
          <a:bodyPr wrap="square" lIns="0" tIns="0" rIns="0" bIns="0" rtlCol="0" anchor="ctr"/>
          <a:lstStyle/>
          <a:p>
            <a:pPr marL="0" indent="0">
              <a:buNone/>
            </a:pPr>
            <a:r>
              <a:rPr lang="en-US" sz="800" dirty="0">
                <a:solidFill>
                  <a:schemeClr val="bg1"/>
                </a:solidFill>
              </a:rPr>
              <a:t>Staring at $2,828 to add to your portfolio. Gucci Collection Fund. </a:t>
            </a:r>
          </a:p>
        </p:txBody>
      </p:sp>
    </p:spTree>
    <p:extLst>
      <p:ext uri="{BB962C8B-B14F-4D97-AF65-F5344CB8AC3E}">
        <p14:creationId xmlns:p14="http://schemas.microsoft.com/office/powerpoint/2010/main" val="1756927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6B0F9-1A62-56F9-C84E-FD4255CE4949}"/>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C2F10BAE-FC4E-8C5A-37E0-5076316A7187}"/>
              </a:ext>
              <a:ext uri="{C183D7F6-B498-43B3-948B-1728B52AA6E4}">
                <adec:decorative xmlns:adec="http://schemas.microsoft.com/office/drawing/2017/decorative" val="1"/>
              </a:ext>
            </a:extLst>
          </p:cNvPr>
          <p:cNvGrpSpPr/>
          <p:nvPr/>
        </p:nvGrpSpPr>
        <p:grpSpPr>
          <a:xfrm>
            <a:off x="7055299" y="1627295"/>
            <a:ext cx="4484883" cy="1029256"/>
            <a:chOff x="10179449" y="1013043"/>
            <a:chExt cx="6608699" cy="1543885"/>
          </a:xfrm>
        </p:grpSpPr>
        <p:sp>
          <p:nvSpPr>
            <p:cNvPr id="14" name="TextBox 13">
              <a:extLst>
                <a:ext uri="{FF2B5EF4-FFF2-40B4-BE49-F238E27FC236}">
                  <a16:creationId xmlns:a16="http://schemas.microsoft.com/office/drawing/2014/main" id="{D34636BE-48F0-50F5-15A7-EF8CCB79B54E}"/>
                </a:ext>
              </a:extLst>
            </p:cNvPr>
            <p:cNvSpPr txBox="1"/>
            <p:nvPr/>
          </p:nvSpPr>
          <p:spPr>
            <a:xfrm>
              <a:off x="11095582" y="1013043"/>
              <a:ext cx="5692566" cy="1543885"/>
            </a:xfrm>
            <a:prstGeom prst="rect">
              <a:avLst/>
            </a:prstGeom>
            <a:noFill/>
          </p:spPr>
          <p:txBody>
            <a:bodyPr wrap="square" rtlCol="0">
              <a:spAutoFit/>
            </a:bodyPr>
            <a:lstStyle/>
            <a:p>
              <a:pPr>
                <a:lnSpc>
                  <a:spcPct val="115000"/>
                </a:lnSpc>
              </a:pPr>
              <a:r>
                <a:rPr lang="en-US" dirty="0">
                  <a:latin typeface="Calibri" pitchFamily="34" charset="0"/>
                  <a:ea typeface="Calibri" pitchFamily="34" charset="-122"/>
                  <a:cs typeface="Calibri" pitchFamily="34" charset="-120"/>
                </a:rPr>
                <a:t>Illiquidity — sale timing and pricing in secondary/resale markets are not guaranteed</a:t>
              </a:r>
              <a:endParaRPr lang="en-US" dirty="0"/>
            </a:p>
          </p:txBody>
        </p:sp>
        <p:grpSp>
          <p:nvGrpSpPr>
            <p:cNvPr id="26" name="Group 25">
              <a:extLst>
                <a:ext uri="{FF2B5EF4-FFF2-40B4-BE49-F238E27FC236}">
                  <a16:creationId xmlns:a16="http://schemas.microsoft.com/office/drawing/2014/main" id="{5AC30B2C-91B7-AB6C-8336-4668458B6BBF}"/>
                </a:ext>
              </a:extLst>
            </p:cNvPr>
            <p:cNvGrpSpPr/>
            <p:nvPr/>
          </p:nvGrpSpPr>
          <p:grpSpPr>
            <a:xfrm>
              <a:off x="10179449" y="1303610"/>
              <a:ext cx="751938" cy="751938"/>
              <a:chOff x="9438032" y="2833576"/>
              <a:chExt cx="431379" cy="431379"/>
            </a:xfrm>
          </p:grpSpPr>
          <p:sp>
            <p:nvSpPr>
              <p:cNvPr id="92" name="Oval 91">
                <a:extLst>
                  <a:ext uri="{FF2B5EF4-FFF2-40B4-BE49-F238E27FC236}">
                    <a16:creationId xmlns:a16="http://schemas.microsoft.com/office/drawing/2014/main" id="{39D2766D-C821-62F3-0D21-703A6C68D6FB}"/>
                  </a:ext>
                </a:extLst>
              </p:cNvPr>
              <p:cNvSpPr/>
              <p:nvPr/>
            </p:nvSpPr>
            <p:spPr>
              <a:xfrm>
                <a:off x="9438032" y="2833576"/>
                <a:ext cx="431379" cy="431379"/>
              </a:xfrm>
              <a:prstGeom prst="ellipse">
                <a:avLst/>
              </a:prstGeom>
              <a:solidFill>
                <a:schemeClr val="accent1"/>
              </a:solidFill>
              <a:ln w="57150">
                <a:solidFill>
                  <a:srgbClr val="F4F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pic>
            <p:nvPicPr>
              <p:cNvPr id="94" name="Graphic 93" descr="Checkmark with solid fill">
                <a:extLst>
                  <a:ext uri="{FF2B5EF4-FFF2-40B4-BE49-F238E27FC236}">
                    <a16:creationId xmlns:a16="http://schemas.microsoft.com/office/drawing/2014/main" id="{99BC2F4D-B684-02C0-83B3-D9B212C18A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32218" y="2944202"/>
                <a:ext cx="243008" cy="243008"/>
              </a:xfrm>
              <a:prstGeom prst="rect">
                <a:avLst/>
              </a:prstGeom>
            </p:spPr>
          </p:pic>
        </p:grpSp>
      </p:grpSp>
      <p:grpSp>
        <p:nvGrpSpPr>
          <p:cNvPr id="31" name="Group 30">
            <a:extLst>
              <a:ext uri="{FF2B5EF4-FFF2-40B4-BE49-F238E27FC236}">
                <a16:creationId xmlns:a16="http://schemas.microsoft.com/office/drawing/2014/main" id="{0283E4E2-0136-DD3B-9AEA-DA89D464BE0E}"/>
              </a:ext>
            </a:extLst>
          </p:cNvPr>
          <p:cNvGrpSpPr/>
          <p:nvPr/>
        </p:nvGrpSpPr>
        <p:grpSpPr>
          <a:xfrm>
            <a:off x="7061771" y="2703825"/>
            <a:ext cx="510283" cy="536959"/>
            <a:chOff x="9471414" y="2869614"/>
            <a:chExt cx="431373" cy="462071"/>
          </a:xfrm>
        </p:grpSpPr>
        <p:sp>
          <p:nvSpPr>
            <p:cNvPr id="32" name="Oval 31">
              <a:extLst>
                <a:ext uri="{FF2B5EF4-FFF2-40B4-BE49-F238E27FC236}">
                  <a16:creationId xmlns:a16="http://schemas.microsoft.com/office/drawing/2014/main" id="{91DE58C6-8B9C-467B-E997-141FF6083B52}"/>
                </a:ext>
              </a:extLst>
            </p:cNvPr>
            <p:cNvSpPr/>
            <p:nvPr/>
          </p:nvSpPr>
          <p:spPr>
            <a:xfrm>
              <a:off x="9471414" y="2869614"/>
              <a:ext cx="431373" cy="462071"/>
            </a:xfrm>
            <a:prstGeom prst="ellipse">
              <a:avLst/>
            </a:prstGeom>
            <a:solidFill>
              <a:schemeClr val="accent1"/>
            </a:solidFill>
            <a:ln w="57150">
              <a:solidFill>
                <a:srgbClr val="F4F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pic>
          <p:nvPicPr>
            <p:cNvPr id="33" name="Graphic 32" descr="Checkmark with solid fill">
              <a:extLst>
                <a:ext uri="{FF2B5EF4-FFF2-40B4-BE49-F238E27FC236}">
                  <a16:creationId xmlns:a16="http://schemas.microsoft.com/office/drawing/2014/main" id="{AF33B8B8-2799-0CEF-1216-9C09129F20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65596" y="2976892"/>
              <a:ext cx="243008" cy="243008"/>
            </a:xfrm>
            <a:prstGeom prst="rect">
              <a:avLst/>
            </a:prstGeom>
          </p:spPr>
        </p:pic>
      </p:grpSp>
      <p:grpSp>
        <p:nvGrpSpPr>
          <p:cNvPr id="36" name="Group 35">
            <a:extLst>
              <a:ext uri="{FF2B5EF4-FFF2-40B4-BE49-F238E27FC236}">
                <a16:creationId xmlns:a16="http://schemas.microsoft.com/office/drawing/2014/main" id="{8FD5802A-002F-F1E9-E2BF-DD017460A025}"/>
              </a:ext>
            </a:extLst>
          </p:cNvPr>
          <p:cNvGrpSpPr/>
          <p:nvPr/>
        </p:nvGrpSpPr>
        <p:grpSpPr>
          <a:xfrm>
            <a:off x="7055298" y="4418256"/>
            <a:ext cx="510277" cy="501292"/>
            <a:chOff x="9471403" y="2823818"/>
            <a:chExt cx="431367" cy="431379"/>
          </a:xfrm>
        </p:grpSpPr>
        <p:sp>
          <p:nvSpPr>
            <p:cNvPr id="37" name="Oval 36">
              <a:extLst>
                <a:ext uri="{FF2B5EF4-FFF2-40B4-BE49-F238E27FC236}">
                  <a16:creationId xmlns:a16="http://schemas.microsoft.com/office/drawing/2014/main" id="{6A3D06E9-6E7A-B232-A8A9-C11358345654}"/>
                </a:ext>
              </a:extLst>
            </p:cNvPr>
            <p:cNvSpPr/>
            <p:nvPr/>
          </p:nvSpPr>
          <p:spPr>
            <a:xfrm>
              <a:off x="9471403" y="2823818"/>
              <a:ext cx="431367" cy="431379"/>
            </a:xfrm>
            <a:prstGeom prst="ellipse">
              <a:avLst/>
            </a:prstGeom>
            <a:solidFill>
              <a:schemeClr val="accent1"/>
            </a:solidFill>
            <a:ln w="57150">
              <a:solidFill>
                <a:srgbClr val="F4F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pic>
          <p:nvPicPr>
            <p:cNvPr id="38" name="Graphic 37" descr="Checkmark with solid fill">
              <a:extLst>
                <a:ext uri="{FF2B5EF4-FFF2-40B4-BE49-F238E27FC236}">
                  <a16:creationId xmlns:a16="http://schemas.microsoft.com/office/drawing/2014/main" id="{2EB5ACEB-9F3F-5DBB-F747-1E0DBEFAE7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65590" y="2905967"/>
              <a:ext cx="243008" cy="243008"/>
            </a:xfrm>
            <a:prstGeom prst="rect">
              <a:avLst/>
            </a:prstGeom>
          </p:spPr>
        </p:pic>
      </p:grpSp>
      <p:grpSp>
        <p:nvGrpSpPr>
          <p:cNvPr id="41" name="Group 40">
            <a:extLst>
              <a:ext uri="{FF2B5EF4-FFF2-40B4-BE49-F238E27FC236}">
                <a16:creationId xmlns:a16="http://schemas.microsoft.com/office/drawing/2014/main" id="{E6B212F3-5F52-9BC6-AE80-D5EC0E9EAC0B}"/>
              </a:ext>
            </a:extLst>
          </p:cNvPr>
          <p:cNvGrpSpPr/>
          <p:nvPr/>
        </p:nvGrpSpPr>
        <p:grpSpPr>
          <a:xfrm>
            <a:off x="7055318" y="6248533"/>
            <a:ext cx="510276" cy="474440"/>
            <a:chOff x="9471410" y="2935326"/>
            <a:chExt cx="431367" cy="408272"/>
          </a:xfrm>
        </p:grpSpPr>
        <p:sp>
          <p:nvSpPr>
            <p:cNvPr id="42" name="Oval 41">
              <a:extLst>
                <a:ext uri="{FF2B5EF4-FFF2-40B4-BE49-F238E27FC236}">
                  <a16:creationId xmlns:a16="http://schemas.microsoft.com/office/drawing/2014/main" id="{3F2919B5-E486-E33A-39CD-41D952F8BBFA}"/>
                </a:ext>
              </a:extLst>
            </p:cNvPr>
            <p:cNvSpPr/>
            <p:nvPr/>
          </p:nvSpPr>
          <p:spPr>
            <a:xfrm>
              <a:off x="9471410" y="2935326"/>
              <a:ext cx="431367" cy="408272"/>
            </a:xfrm>
            <a:prstGeom prst="ellipse">
              <a:avLst/>
            </a:prstGeom>
            <a:solidFill>
              <a:schemeClr val="accent1"/>
            </a:solidFill>
            <a:ln w="57150">
              <a:solidFill>
                <a:srgbClr val="F4F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pic>
          <p:nvPicPr>
            <p:cNvPr id="43" name="Graphic 42" descr="Checkmark with solid fill">
              <a:extLst>
                <a:ext uri="{FF2B5EF4-FFF2-40B4-BE49-F238E27FC236}">
                  <a16:creationId xmlns:a16="http://schemas.microsoft.com/office/drawing/2014/main" id="{95B3A6D6-0436-EDCF-B7DD-5EB19160998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65589" y="3028393"/>
              <a:ext cx="243008" cy="243008"/>
            </a:xfrm>
            <a:prstGeom prst="rect">
              <a:avLst/>
            </a:prstGeom>
          </p:spPr>
        </p:pic>
      </p:grpSp>
      <p:sp>
        <p:nvSpPr>
          <p:cNvPr id="7" name="TextBox 6">
            <a:extLst>
              <a:ext uri="{FF2B5EF4-FFF2-40B4-BE49-F238E27FC236}">
                <a16:creationId xmlns:a16="http://schemas.microsoft.com/office/drawing/2014/main" id="{A88D4D27-E34E-B941-BD4D-CDBDDD0487ED}"/>
              </a:ext>
            </a:extLst>
          </p:cNvPr>
          <p:cNvSpPr txBox="1"/>
          <p:nvPr/>
        </p:nvSpPr>
        <p:spPr>
          <a:xfrm>
            <a:off x="6815711" y="1067570"/>
            <a:ext cx="4794913" cy="584775"/>
          </a:xfrm>
          <a:prstGeom prst="rect">
            <a:avLst/>
          </a:prstGeom>
          <a:noFill/>
        </p:spPr>
        <p:txBody>
          <a:bodyPr wrap="square">
            <a:spAutoFit/>
          </a:bodyPr>
          <a:lstStyle/>
          <a:p>
            <a:r>
              <a:rPr lang="en-US" sz="3200" b="1" u="sng" dirty="0">
                <a:latin typeface="Calibri" pitchFamily="34" charset="0"/>
                <a:ea typeface="Calibri" pitchFamily="34" charset="-122"/>
                <a:cs typeface="Calibri" pitchFamily="34" charset="-120"/>
              </a:rPr>
              <a:t>Key Risk Factors</a:t>
            </a:r>
            <a:endParaRPr lang="en-US" sz="3200" u="sng" dirty="0"/>
          </a:p>
        </p:txBody>
      </p:sp>
      <p:grpSp>
        <p:nvGrpSpPr>
          <p:cNvPr id="9" name="Group 8">
            <a:extLst>
              <a:ext uri="{FF2B5EF4-FFF2-40B4-BE49-F238E27FC236}">
                <a16:creationId xmlns:a16="http://schemas.microsoft.com/office/drawing/2014/main" id="{504F262E-5666-5BB9-1759-BC69C021C2A2}"/>
              </a:ext>
            </a:extLst>
          </p:cNvPr>
          <p:cNvGrpSpPr/>
          <p:nvPr/>
        </p:nvGrpSpPr>
        <p:grpSpPr>
          <a:xfrm>
            <a:off x="7055311" y="3616348"/>
            <a:ext cx="510283" cy="536958"/>
            <a:chOff x="9471414" y="2869614"/>
            <a:chExt cx="431373" cy="462071"/>
          </a:xfrm>
        </p:grpSpPr>
        <p:sp>
          <p:nvSpPr>
            <p:cNvPr id="10" name="Oval 9">
              <a:extLst>
                <a:ext uri="{FF2B5EF4-FFF2-40B4-BE49-F238E27FC236}">
                  <a16:creationId xmlns:a16="http://schemas.microsoft.com/office/drawing/2014/main" id="{CB109B4E-097B-E9B9-0628-969F3FA6C936}"/>
                </a:ext>
              </a:extLst>
            </p:cNvPr>
            <p:cNvSpPr/>
            <p:nvPr/>
          </p:nvSpPr>
          <p:spPr>
            <a:xfrm>
              <a:off x="9471414" y="2869614"/>
              <a:ext cx="431373" cy="462071"/>
            </a:xfrm>
            <a:prstGeom prst="ellipse">
              <a:avLst/>
            </a:prstGeom>
            <a:solidFill>
              <a:schemeClr val="accent1"/>
            </a:solidFill>
            <a:ln w="57150">
              <a:solidFill>
                <a:srgbClr val="F4F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pic>
          <p:nvPicPr>
            <p:cNvPr id="11" name="Graphic 10" descr="Checkmark with solid fill">
              <a:extLst>
                <a:ext uri="{FF2B5EF4-FFF2-40B4-BE49-F238E27FC236}">
                  <a16:creationId xmlns:a16="http://schemas.microsoft.com/office/drawing/2014/main" id="{A1D6EB51-BE00-B3B0-0F38-D412C24FC26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65596" y="2976892"/>
              <a:ext cx="243008" cy="243008"/>
            </a:xfrm>
            <a:prstGeom prst="rect">
              <a:avLst/>
            </a:prstGeom>
          </p:spPr>
        </p:pic>
      </p:grpSp>
      <p:grpSp>
        <p:nvGrpSpPr>
          <p:cNvPr id="15" name="Group 14">
            <a:extLst>
              <a:ext uri="{FF2B5EF4-FFF2-40B4-BE49-F238E27FC236}">
                <a16:creationId xmlns:a16="http://schemas.microsoft.com/office/drawing/2014/main" id="{BA0B7734-D494-ABF6-4D65-A41DF80531AC}"/>
              </a:ext>
            </a:extLst>
          </p:cNvPr>
          <p:cNvGrpSpPr/>
          <p:nvPr/>
        </p:nvGrpSpPr>
        <p:grpSpPr>
          <a:xfrm>
            <a:off x="7055298" y="5256881"/>
            <a:ext cx="510277" cy="501292"/>
            <a:chOff x="9471403" y="2823818"/>
            <a:chExt cx="431367" cy="431379"/>
          </a:xfrm>
        </p:grpSpPr>
        <p:sp>
          <p:nvSpPr>
            <p:cNvPr id="16" name="Oval 15">
              <a:extLst>
                <a:ext uri="{FF2B5EF4-FFF2-40B4-BE49-F238E27FC236}">
                  <a16:creationId xmlns:a16="http://schemas.microsoft.com/office/drawing/2014/main" id="{314C1298-A336-BE00-1B6C-E2A7EFCEA74C}"/>
                </a:ext>
              </a:extLst>
            </p:cNvPr>
            <p:cNvSpPr/>
            <p:nvPr/>
          </p:nvSpPr>
          <p:spPr>
            <a:xfrm>
              <a:off x="9471403" y="2823818"/>
              <a:ext cx="431367" cy="431379"/>
            </a:xfrm>
            <a:prstGeom prst="ellipse">
              <a:avLst/>
            </a:prstGeom>
            <a:solidFill>
              <a:schemeClr val="accent1"/>
            </a:solidFill>
            <a:ln w="57150">
              <a:solidFill>
                <a:srgbClr val="F4F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pic>
          <p:nvPicPr>
            <p:cNvPr id="17" name="Graphic 16" descr="Checkmark with solid fill">
              <a:extLst>
                <a:ext uri="{FF2B5EF4-FFF2-40B4-BE49-F238E27FC236}">
                  <a16:creationId xmlns:a16="http://schemas.microsoft.com/office/drawing/2014/main" id="{D564389C-3FB4-32A4-98C7-6931768CA0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65590" y="2905967"/>
              <a:ext cx="243008" cy="243008"/>
            </a:xfrm>
            <a:prstGeom prst="rect">
              <a:avLst/>
            </a:prstGeom>
          </p:spPr>
        </p:pic>
      </p:grpSp>
      <p:grpSp>
        <p:nvGrpSpPr>
          <p:cNvPr id="20" name="Group 19">
            <a:extLst>
              <a:ext uri="{FF2B5EF4-FFF2-40B4-BE49-F238E27FC236}">
                <a16:creationId xmlns:a16="http://schemas.microsoft.com/office/drawing/2014/main" id="{2D2ED857-82AB-EA01-A4C9-8D3901FBFD87}"/>
              </a:ext>
            </a:extLst>
          </p:cNvPr>
          <p:cNvGrpSpPr/>
          <p:nvPr/>
        </p:nvGrpSpPr>
        <p:grpSpPr>
          <a:xfrm>
            <a:off x="1017325" y="1872172"/>
            <a:ext cx="510290" cy="501292"/>
            <a:chOff x="9438032" y="2833576"/>
            <a:chExt cx="431379" cy="431379"/>
          </a:xfrm>
        </p:grpSpPr>
        <p:sp>
          <p:nvSpPr>
            <p:cNvPr id="21" name="Oval 20">
              <a:extLst>
                <a:ext uri="{FF2B5EF4-FFF2-40B4-BE49-F238E27FC236}">
                  <a16:creationId xmlns:a16="http://schemas.microsoft.com/office/drawing/2014/main" id="{FBDA8BD6-D751-3147-3163-685E03301F62}"/>
                </a:ext>
              </a:extLst>
            </p:cNvPr>
            <p:cNvSpPr/>
            <p:nvPr/>
          </p:nvSpPr>
          <p:spPr>
            <a:xfrm>
              <a:off x="9438032" y="2833576"/>
              <a:ext cx="431379" cy="431379"/>
            </a:xfrm>
            <a:prstGeom prst="ellipse">
              <a:avLst/>
            </a:prstGeom>
            <a:solidFill>
              <a:schemeClr val="accent1"/>
            </a:solidFill>
            <a:ln w="57150">
              <a:solidFill>
                <a:srgbClr val="F4F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pic>
          <p:nvPicPr>
            <p:cNvPr id="22" name="Graphic 21" descr="Checkmark with solid fill">
              <a:extLst>
                <a:ext uri="{FF2B5EF4-FFF2-40B4-BE49-F238E27FC236}">
                  <a16:creationId xmlns:a16="http://schemas.microsoft.com/office/drawing/2014/main" id="{F0CED09B-A95E-3D61-5498-3084A5FBDE8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32218" y="2944202"/>
              <a:ext cx="243008" cy="243008"/>
            </a:xfrm>
            <a:prstGeom prst="rect">
              <a:avLst/>
            </a:prstGeom>
          </p:spPr>
        </p:pic>
      </p:grpSp>
      <p:grpSp>
        <p:nvGrpSpPr>
          <p:cNvPr id="27" name="Group 26">
            <a:extLst>
              <a:ext uri="{FF2B5EF4-FFF2-40B4-BE49-F238E27FC236}">
                <a16:creationId xmlns:a16="http://schemas.microsoft.com/office/drawing/2014/main" id="{879286A8-5DCB-7395-C89F-18415A4E63B7}"/>
              </a:ext>
            </a:extLst>
          </p:cNvPr>
          <p:cNvGrpSpPr/>
          <p:nvPr/>
        </p:nvGrpSpPr>
        <p:grpSpPr>
          <a:xfrm>
            <a:off x="1033834" y="2697653"/>
            <a:ext cx="510283" cy="536958"/>
            <a:chOff x="9471414" y="2869614"/>
            <a:chExt cx="431373" cy="462071"/>
          </a:xfrm>
        </p:grpSpPr>
        <p:sp>
          <p:nvSpPr>
            <p:cNvPr id="44" name="Oval 43">
              <a:extLst>
                <a:ext uri="{FF2B5EF4-FFF2-40B4-BE49-F238E27FC236}">
                  <a16:creationId xmlns:a16="http://schemas.microsoft.com/office/drawing/2014/main" id="{081BBC87-83DB-D85F-FB76-957D602ACCC4}"/>
                </a:ext>
              </a:extLst>
            </p:cNvPr>
            <p:cNvSpPr/>
            <p:nvPr/>
          </p:nvSpPr>
          <p:spPr>
            <a:xfrm>
              <a:off x="9471414" y="2869614"/>
              <a:ext cx="431373" cy="462071"/>
            </a:xfrm>
            <a:prstGeom prst="ellipse">
              <a:avLst/>
            </a:prstGeom>
            <a:solidFill>
              <a:schemeClr val="accent1"/>
            </a:solidFill>
            <a:ln w="57150">
              <a:solidFill>
                <a:srgbClr val="F4F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pic>
          <p:nvPicPr>
            <p:cNvPr id="45" name="Graphic 44" descr="Checkmark with solid fill">
              <a:extLst>
                <a:ext uri="{FF2B5EF4-FFF2-40B4-BE49-F238E27FC236}">
                  <a16:creationId xmlns:a16="http://schemas.microsoft.com/office/drawing/2014/main" id="{72002441-432F-2A53-72DB-0286C228177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65596" y="2976892"/>
              <a:ext cx="243008" cy="243008"/>
            </a:xfrm>
            <a:prstGeom prst="rect">
              <a:avLst/>
            </a:prstGeom>
          </p:spPr>
        </p:pic>
      </p:grpSp>
      <p:grpSp>
        <p:nvGrpSpPr>
          <p:cNvPr id="48" name="Group 47">
            <a:extLst>
              <a:ext uri="{FF2B5EF4-FFF2-40B4-BE49-F238E27FC236}">
                <a16:creationId xmlns:a16="http://schemas.microsoft.com/office/drawing/2014/main" id="{422992E7-355C-A476-6DD1-10D0E1826043}"/>
              </a:ext>
            </a:extLst>
          </p:cNvPr>
          <p:cNvGrpSpPr/>
          <p:nvPr/>
        </p:nvGrpSpPr>
        <p:grpSpPr>
          <a:xfrm>
            <a:off x="1010676" y="4432552"/>
            <a:ext cx="510277" cy="501292"/>
            <a:chOff x="9471403" y="2823818"/>
            <a:chExt cx="431367" cy="431379"/>
          </a:xfrm>
        </p:grpSpPr>
        <p:sp>
          <p:nvSpPr>
            <p:cNvPr id="49" name="Oval 48">
              <a:extLst>
                <a:ext uri="{FF2B5EF4-FFF2-40B4-BE49-F238E27FC236}">
                  <a16:creationId xmlns:a16="http://schemas.microsoft.com/office/drawing/2014/main" id="{7284B61B-0CDA-7467-852D-932C1B692BA1}"/>
                </a:ext>
              </a:extLst>
            </p:cNvPr>
            <p:cNvSpPr/>
            <p:nvPr/>
          </p:nvSpPr>
          <p:spPr>
            <a:xfrm>
              <a:off x="9471403" y="2823818"/>
              <a:ext cx="431367" cy="431379"/>
            </a:xfrm>
            <a:prstGeom prst="ellipse">
              <a:avLst/>
            </a:prstGeom>
            <a:solidFill>
              <a:schemeClr val="accent1"/>
            </a:solidFill>
            <a:ln w="57150">
              <a:solidFill>
                <a:srgbClr val="F4F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pic>
          <p:nvPicPr>
            <p:cNvPr id="50" name="Graphic 49" descr="Checkmark with solid fill">
              <a:extLst>
                <a:ext uri="{FF2B5EF4-FFF2-40B4-BE49-F238E27FC236}">
                  <a16:creationId xmlns:a16="http://schemas.microsoft.com/office/drawing/2014/main" id="{7D1FBAF4-8AF0-AC94-06EA-4E14E0E046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65590" y="2905967"/>
              <a:ext cx="243008" cy="243008"/>
            </a:xfrm>
            <a:prstGeom prst="rect">
              <a:avLst/>
            </a:prstGeom>
          </p:spPr>
        </p:pic>
      </p:grpSp>
      <p:grpSp>
        <p:nvGrpSpPr>
          <p:cNvPr id="53" name="Group 52">
            <a:extLst>
              <a:ext uri="{FF2B5EF4-FFF2-40B4-BE49-F238E27FC236}">
                <a16:creationId xmlns:a16="http://schemas.microsoft.com/office/drawing/2014/main" id="{E31AB1CB-1B2C-761E-800A-097415035669}"/>
              </a:ext>
            </a:extLst>
          </p:cNvPr>
          <p:cNvGrpSpPr/>
          <p:nvPr/>
        </p:nvGrpSpPr>
        <p:grpSpPr>
          <a:xfrm>
            <a:off x="1010676" y="6154679"/>
            <a:ext cx="510276" cy="474440"/>
            <a:chOff x="9471410" y="2935326"/>
            <a:chExt cx="431367" cy="408272"/>
          </a:xfrm>
        </p:grpSpPr>
        <p:sp>
          <p:nvSpPr>
            <p:cNvPr id="54" name="Oval 53">
              <a:extLst>
                <a:ext uri="{FF2B5EF4-FFF2-40B4-BE49-F238E27FC236}">
                  <a16:creationId xmlns:a16="http://schemas.microsoft.com/office/drawing/2014/main" id="{966ED5FA-32C1-D35D-51FE-266DB821204F}"/>
                </a:ext>
              </a:extLst>
            </p:cNvPr>
            <p:cNvSpPr/>
            <p:nvPr/>
          </p:nvSpPr>
          <p:spPr>
            <a:xfrm>
              <a:off x="9471410" y="2935326"/>
              <a:ext cx="431367" cy="408272"/>
            </a:xfrm>
            <a:prstGeom prst="ellipse">
              <a:avLst/>
            </a:prstGeom>
            <a:solidFill>
              <a:schemeClr val="accent1"/>
            </a:solidFill>
            <a:ln w="57150">
              <a:solidFill>
                <a:srgbClr val="F4F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pic>
          <p:nvPicPr>
            <p:cNvPr id="55" name="Graphic 54" descr="Checkmark with solid fill">
              <a:extLst>
                <a:ext uri="{FF2B5EF4-FFF2-40B4-BE49-F238E27FC236}">
                  <a16:creationId xmlns:a16="http://schemas.microsoft.com/office/drawing/2014/main" id="{4FEBFD64-B9DA-F652-CDA5-03812AD4B9C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65589" y="3028393"/>
              <a:ext cx="243008" cy="243008"/>
            </a:xfrm>
            <a:prstGeom prst="rect">
              <a:avLst/>
            </a:prstGeom>
          </p:spPr>
        </p:pic>
      </p:grpSp>
      <p:sp>
        <p:nvSpPr>
          <p:cNvPr id="56" name="TextBox 55">
            <a:extLst>
              <a:ext uri="{FF2B5EF4-FFF2-40B4-BE49-F238E27FC236}">
                <a16:creationId xmlns:a16="http://schemas.microsoft.com/office/drawing/2014/main" id="{C834A4DB-A0B6-F171-3931-AFECF9BAE156}"/>
              </a:ext>
            </a:extLst>
          </p:cNvPr>
          <p:cNvSpPr txBox="1"/>
          <p:nvPr/>
        </p:nvSpPr>
        <p:spPr>
          <a:xfrm>
            <a:off x="1033834" y="1042520"/>
            <a:ext cx="4794913" cy="584775"/>
          </a:xfrm>
          <a:prstGeom prst="rect">
            <a:avLst/>
          </a:prstGeom>
          <a:noFill/>
        </p:spPr>
        <p:txBody>
          <a:bodyPr wrap="square">
            <a:spAutoFit/>
          </a:bodyPr>
          <a:lstStyle/>
          <a:p>
            <a:r>
              <a:rPr lang="en-US" sz="3200" b="1" u="sng" dirty="0">
                <a:latin typeface="Calibri" pitchFamily="34" charset="0"/>
                <a:ea typeface="Calibri" pitchFamily="34" charset="-122"/>
                <a:cs typeface="Calibri" pitchFamily="34" charset="-120"/>
              </a:rPr>
              <a:t>Institutional Controls</a:t>
            </a:r>
            <a:endParaRPr lang="en-US" sz="3200" u="sng" dirty="0"/>
          </a:p>
        </p:txBody>
      </p:sp>
      <p:grpSp>
        <p:nvGrpSpPr>
          <p:cNvPr id="59" name="Group 58">
            <a:extLst>
              <a:ext uri="{FF2B5EF4-FFF2-40B4-BE49-F238E27FC236}">
                <a16:creationId xmlns:a16="http://schemas.microsoft.com/office/drawing/2014/main" id="{AEB2EF23-A377-C948-9A5E-6DF0A1AB52E9}"/>
              </a:ext>
            </a:extLst>
          </p:cNvPr>
          <p:cNvGrpSpPr/>
          <p:nvPr/>
        </p:nvGrpSpPr>
        <p:grpSpPr>
          <a:xfrm>
            <a:off x="1010689" y="3590697"/>
            <a:ext cx="510283" cy="536958"/>
            <a:chOff x="9471414" y="2869614"/>
            <a:chExt cx="431373" cy="462071"/>
          </a:xfrm>
        </p:grpSpPr>
        <p:sp>
          <p:nvSpPr>
            <p:cNvPr id="60" name="Oval 59">
              <a:extLst>
                <a:ext uri="{FF2B5EF4-FFF2-40B4-BE49-F238E27FC236}">
                  <a16:creationId xmlns:a16="http://schemas.microsoft.com/office/drawing/2014/main" id="{8535141B-4695-70E2-A92E-8AF9CA7CA1E6}"/>
                </a:ext>
              </a:extLst>
            </p:cNvPr>
            <p:cNvSpPr/>
            <p:nvPr/>
          </p:nvSpPr>
          <p:spPr>
            <a:xfrm>
              <a:off x="9471414" y="2869614"/>
              <a:ext cx="431373" cy="462071"/>
            </a:xfrm>
            <a:prstGeom prst="ellipse">
              <a:avLst/>
            </a:prstGeom>
            <a:solidFill>
              <a:schemeClr val="accent1"/>
            </a:solidFill>
            <a:ln w="57150">
              <a:solidFill>
                <a:srgbClr val="F4F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pic>
          <p:nvPicPr>
            <p:cNvPr id="61" name="Graphic 60" descr="Checkmark with solid fill">
              <a:extLst>
                <a:ext uri="{FF2B5EF4-FFF2-40B4-BE49-F238E27FC236}">
                  <a16:creationId xmlns:a16="http://schemas.microsoft.com/office/drawing/2014/main" id="{4CC519F1-A80B-EDA4-6742-A5F6E1619E4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65596" y="2976892"/>
              <a:ext cx="243008" cy="243008"/>
            </a:xfrm>
            <a:prstGeom prst="rect">
              <a:avLst/>
            </a:prstGeom>
          </p:spPr>
        </p:pic>
      </p:grpSp>
      <p:grpSp>
        <p:nvGrpSpPr>
          <p:cNvPr id="64" name="Group 63">
            <a:extLst>
              <a:ext uri="{FF2B5EF4-FFF2-40B4-BE49-F238E27FC236}">
                <a16:creationId xmlns:a16="http://schemas.microsoft.com/office/drawing/2014/main" id="{0C12AC3E-7AF3-337E-D18F-55D35602F94A}"/>
              </a:ext>
            </a:extLst>
          </p:cNvPr>
          <p:cNvGrpSpPr/>
          <p:nvPr/>
        </p:nvGrpSpPr>
        <p:grpSpPr>
          <a:xfrm>
            <a:off x="1010676" y="5271177"/>
            <a:ext cx="510277" cy="501292"/>
            <a:chOff x="9471403" y="2823818"/>
            <a:chExt cx="431367" cy="431379"/>
          </a:xfrm>
        </p:grpSpPr>
        <p:sp>
          <p:nvSpPr>
            <p:cNvPr id="65" name="Oval 64">
              <a:extLst>
                <a:ext uri="{FF2B5EF4-FFF2-40B4-BE49-F238E27FC236}">
                  <a16:creationId xmlns:a16="http://schemas.microsoft.com/office/drawing/2014/main" id="{87159CAB-720E-26F5-0B54-EDCE79EE54CC}"/>
                </a:ext>
              </a:extLst>
            </p:cNvPr>
            <p:cNvSpPr/>
            <p:nvPr/>
          </p:nvSpPr>
          <p:spPr>
            <a:xfrm>
              <a:off x="9471403" y="2823818"/>
              <a:ext cx="431367" cy="431379"/>
            </a:xfrm>
            <a:prstGeom prst="ellipse">
              <a:avLst/>
            </a:prstGeom>
            <a:solidFill>
              <a:schemeClr val="accent1"/>
            </a:solidFill>
            <a:ln w="57150">
              <a:solidFill>
                <a:srgbClr val="F4FA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200"/>
            </a:p>
          </p:txBody>
        </p:sp>
        <p:pic>
          <p:nvPicPr>
            <p:cNvPr id="66" name="Graphic 65" descr="Checkmark with solid fill">
              <a:extLst>
                <a:ext uri="{FF2B5EF4-FFF2-40B4-BE49-F238E27FC236}">
                  <a16:creationId xmlns:a16="http://schemas.microsoft.com/office/drawing/2014/main" id="{0FE331CA-CA9B-4AC3-0453-3F5117EAB9D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65590" y="2905967"/>
              <a:ext cx="243008" cy="243008"/>
            </a:xfrm>
            <a:prstGeom prst="rect">
              <a:avLst/>
            </a:prstGeom>
          </p:spPr>
        </p:pic>
      </p:grpSp>
      <p:sp>
        <p:nvSpPr>
          <p:cNvPr id="3" name="Text 0">
            <a:extLst>
              <a:ext uri="{FF2B5EF4-FFF2-40B4-BE49-F238E27FC236}">
                <a16:creationId xmlns:a16="http://schemas.microsoft.com/office/drawing/2014/main" id="{9816EA3C-DE9F-D5D2-DC42-0A46583868D3}"/>
              </a:ext>
            </a:extLst>
          </p:cNvPr>
          <p:cNvSpPr/>
          <p:nvPr/>
        </p:nvSpPr>
        <p:spPr>
          <a:xfrm>
            <a:off x="1288974" y="159245"/>
            <a:ext cx="7495429" cy="548640"/>
          </a:xfrm>
          <a:prstGeom prst="rect">
            <a:avLst/>
          </a:prstGeom>
          <a:noFill/>
          <a:ln/>
        </p:spPr>
        <p:txBody>
          <a:bodyPr wrap="square" lIns="0" tIns="0" rIns="0" bIns="0" rtlCol="0" anchor="ctr"/>
          <a:lstStyle/>
          <a:p>
            <a:pPr marL="0" indent="0" algn="ctr">
              <a:buNone/>
            </a:pPr>
            <a:r>
              <a:rPr lang="en-US" sz="3600" b="1" dirty="0">
                <a:latin typeface="Cambria" pitchFamily="34" charset="0"/>
                <a:ea typeface="Cambria" pitchFamily="34" charset="-122"/>
                <a:cs typeface="Cambria" pitchFamily="34" charset="-120"/>
              </a:rPr>
              <a:t>Risk Management &amp; Risk Factors</a:t>
            </a:r>
            <a:endParaRPr lang="en-US" sz="3600" dirty="0"/>
          </a:p>
        </p:txBody>
      </p:sp>
      <p:sp>
        <p:nvSpPr>
          <p:cNvPr id="67" name="TextBox 66">
            <a:extLst>
              <a:ext uri="{FF2B5EF4-FFF2-40B4-BE49-F238E27FC236}">
                <a16:creationId xmlns:a16="http://schemas.microsoft.com/office/drawing/2014/main" id="{2E79BE82-E0FB-797F-3E64-8CD387CBD46D}"/>
              </a:ext>
            </a:extLst>
          </p:cNvPr>
          <p:cNvSpPr txBox="1"/>
          <p:nvPr/>
        </p:nvSpPr>
        <p:spPr>
          <a:xfrm>
            <a:off x="7731593" y="2669407"/>
            <a:ext cx="3863164" cy="710707"/>
          </a:xfrm>
          <a:prstGeom prst="rect">
            <a:avLst/>
          </a:prstGeom>
          <a:noFill/>
        </p:spPr>
        <p:txBody>
          <a:bodyPr wrap="square" rtlCol="0">
            <a:spAutoFit/>
          </a:bodyPr>
          <a:lstStyle/>
          <a:p>
            <a:pPr>
              <a:lnSpc>
                <a:spcPct val="115000"/>
              </a:lnSpc>
            </a:pPr>
            <a:r>
              <a:rPr lang="en-US" dirty="0">
                <a:latin typeface="Calibri" pitchFamily="34" charset="0"/>
                <a:ea typeface="Calibri" pitchFamily="34" charset="-122"/>
                <a:cs typeface="Calibri" pitchFamily="34" charset="-120"/>
              </a:rPr>
              <a:t>Authentication &amp; counterfeit risk on any acquired asset</a:t>
            </a:r>
            <a:endParaRPr lang="en-US" dirty="0"/>
          </a:p>
        </p:txBody>
      </p:sp>
      <p:sp>
        <p:nvSpPr>
          <p:cNvPr id="69" name="TextBox 68">
            <a:extLst>
              <a:ext uri="{FF2B5EF4-FFF2-40B4-BE49-F238E27FC236}">
                <a16:creationId xmlns:a16="http://schemas.microsoft.com/office/drawing/2014/main" id="{E41EDC6A-9894-5D67-FA5F-40189861D75F}"/>
              </a:ext>
            </a:extLst>
          </p:cNvPr>
          <p:cNvSpPr txBox="1"/>
          <p:nvPr/>
        </p:nvSpPr>
        <p:spPr>
          <a:xfrm>
            <a:off x="7747460" y="3564983"/>
            <a:ext cx="3863164" cy="710707"/>
          </a:xfrm>
          <a:prstGeom prst="rect">
            <a:avLst/>
          </a:prstGeom>
          <a:noFill/>
        </p:spPr>
        <p:txBody>
          <a:bodyPr wrap="square" rtlCol="0">
            <a:spAutoFit/>
          </a:bodyPr>
          <a:lstStyle/>
          <a:p>
            <a:pPr>
              <a:lnSpc>
                <a:spcPct val="115000"/>
              </a:lnSpc>
            </a:pPr>
            <a:r>
              <a:rPr lang="en-US" dirty="0">
                <a:latin typeface="Calibri" pitchFamily="34" charset="0"/>
                <a:ea typeface="Calibri" pitchFamily="34" charset="-122"/>
                <a:cs typeface="Calibri" pitchFamily="34" charset="-120"/>
              </a:rPr>
              <a:t>Single-brand concentration risk (no diversification across designers)</a:t>
            </a:r>
            <a:endParaRPr lang="en-US" dirty="0"/>
          </a:p>
        </p:txBody>
      </p:sp>
      <p:sp>
        <p:nvSpPr>
          <p:cNvPr id="71" name="TextBox 70">
            <a:extLst>
              <a:ext uri="{FF2B5EF4-FFF2-40B4-BE49-F238E27FC236}">
                <a16:creationId xmlns:a16="http://schemas.microsoft.com/office/drawing/2014/main" id="{6EFB2B54-C723-AA67-8888-3EAEA9E5ED1F}"/>
              </a:ext>
            </a:extLst>
          </p:cNvPr>
          <p:cNvSpPr txBox="1"/>
          <p:nvPr/>
        </p:nvSpPr>
        <p:spPr>
          <a:xfrm>
            <a:off x="7677016" y="4371117"/>
            <a:ext cx="3863164" cy="710707"/>
          </a:xfrm>
          <a:prstGeom prst="rect">
            <a:avLst/>
          </a:prstGeom>
          <a:noFill/>
        </p:spPr>
        <p:txBody>
          <a:bodyPr wrap="square" rtlCol="0">
            <a:spAutoFit/>
          </a:bodyPr>
          <a:lstStyle/>
          <a:p>
            <a:pPr>
              <a:lnSpc>
                <a:spcPct val="115000"/>
              </a:lnSpc>
            </a:pPr>
            <a:r>
              <a:rPr lang="en-US" dirty="0">
                <a:latin typeface="Calibri" pitchFamily="34" charset="0"/>
                <a:ea typeface="Calibri" pitchFamily="34" charset="-122"/>
                <a:cs typeface="Calibri" pitchFamily="34" charset="-120"/>
              </a:rPr>
              <a:t>Resale price volatility tied to shifting consumer demand and trends</a:t>
            </a:r>
            <a:endParaRPr lang="en-US" dirty="0"/>
          </a:p>
        </p:txBody>
      </p:sp>
      <p:sp>
        <p:nvSpPr>
          <p:cNvPr id="73" name="TextBox 72">
            <a:extLst>
              <a:ext uri="{FF2B5EF4-FFF2-40B4-BE49-F238E27FC236}">
                <a16:creationId xmlns:a16="http://schemas.microsoft.com/office/drawing/2014/main" id="{3D783793-B5E2-C09B-6BA0-A3471C143665}"/>
              </a:ext>
            </a:extLst>
          </p:cNvPr>
          <p:cNvSpPr txBox="1"/>
          <p:nvPr/>
        </p:nvSpPr>
        <p:spPr>
          <a:xfrm>
            <a:off x="7747460" y="5177252"/>
            <a:ext cx="3863164" cy="1029256"/>
          </a:xfrm>
          <a:prstGeom prst="rect">
            <a:avLst/>
          </a:prstGeom>
          <a:noFill/>
        </p:spPr>
        <p:txBody>
          <a:bodyPr wrap="square" rtlCol="0">
            <a:spAutoFit/>
          </a:bodyPr>
          <a:lstStyle/>
          <a:p>
            <a:pPr>
              <a:lnSpc>
                <a:spcPct val="115000"/>
              </a:lnSpc>
            </a:pPr>
            <a:r>
              <a:rPr lang="en-US" dirty="0">
                <a:latin typeface="Calibri" pitchFamily="34" charset="0"/>
                <a:ea typeface="Calibri" pitchFamily="34" charset="-122"/>
                <a:cs typeface="Calibri" pitchFamily="34" charset="-120"/>
              </a:rPr>
              <a:t>Key-person risk — reliance on the Manager's acquisition and disposition judgment</a:t>
            </a:r>
            <a:endParaRPr lang="en-US" dirty="0"/>
          </a:p>
        </p:txBody>
      </p:sp>
      <p:sp>
        <p:nvSpPr>
          <p:cNvPr id="75" name="TextBox 74">
            <a:extLst>
              <a:ext uri="{FF2B5EF4-FFF2-40B4-BE49-F238E27FC236}">
                <a16:creationId xmlns:a16="http://schemas.microsoft.com/office/drawing/2014/main" id="{BA724872-9DE7-536F-2C2A-67C250B8E473}"/>
              </a:ext>
            </a:extLst>
          </p:cNvPr>
          <p:cNvSpPr txBox="1"/>
          <p:nvPr/>
        </p:nvSpPr>
        <p:spPr>
          <a:xfrm>
            <a:off x="7747460" y="6140842"/>
            <a:ext cx="3863164" cy="710707"/>
          </a:xfrm>
          <a:prstGeom prst="rect">
            <a:avLst/>
          </a:prstGeom>
          <a:noFill/>
        </p:spPr>
        <p:txBody>
          <a:bodyPr wrap="square" rtlCol="0">
            <a:spAutoFit/>
          </a:bodyPr>
          <a:lstStyle/>
          <a:p>
            <a:pPr>
              <a:lnSpc>
                <a:spcPct val="115000"/>
              </a:lnSpc>
            </a:pPr>
            <a:r>
              <a:rPr lang="en-US" dirty="0">
                <a:latin typeface="Calibri" pitchFamily="34" charset="0"/>
                <a:ea typeface="Calibri" pitchFamily="34" charset="-122"/>
                <a:cs typeface="Calibri" pitchFamily="34" charset="-120"/>
              </a:rPr>
              <a:t>No guarantee that target or preferred returns will be achieved</a:t>
            </a:r>
            <a:endParaRPr lang="en-US" dirty="0"/>
          </a:p>
        </p:txBody>
      </p:sp>
      <p:sp>
        <p:nvSpPr>
          <p:cNvPr id="77" name="TextBox 76">
            <a:extLst>
              <a:ext uri="{FF2B5EF4-FFF2-40B4-BE49-F238E27FC236}">
                <a16:creationId xmlns:a16="http://schemas.microsoft.com/office/drawing/2014/main" id="{1F6215BB-0E31-8BA3-A10A-D50A679CD5F0}"/>
              </a:ext>
            </a:extLst>
          </p:cNvPr>
          <p:cNvSpPr txBox="1"/>
          <p:nvPr/>
        </p:nvSpPr>
        <p:spPr>
          <a:xfrm>
            <a:off x="1632375" y="1914924"/>
            <a:ext cx="4695547" cy="392159"/>
          </a:xfrm>
          <a:prstGeom prst="rect">
            <a:avLst/>
          </a:prstGeom>
          <a:noFill/>
        </p:spPr>
        <p:txBody>
          <a:bodyPr wrap="square" rtlCol="0">
            <a:spAutoFit/>
          </a:bodyPr>
          <a:lstStyle/>
          <a:p>
            <a:pPr>
              <a:lnSpc>
                <a:spcPct val="115000"/>
              </a:lnSpc>
            </a:pPr>
            <a:r>
              <a:rPr lang="en-US" dirty="0">
                <a:latin typeface="Calibri" pitchFamily="34" charset="0"/>
                <a:ea typeface="Calibri" pitchFamily="34" charset="-122"/>
                <a:cs typeface="Calibri" pitchFamily="34" charset="-120"/>
              </a:rPr>
              <a:t>Professional authentication of every acquisition</a:t>
            </a:r>
            <a:endParaRPr lang="en-US" dirty="0"/>
          </a:p>
        </p:txBody>
      </p:sp>
      <p:sp>
        <p:nvSpPr>
          <p:cNvPr id="79" name="TextBox 78">
            <a:extLst>
              <a:ext uri="{FF2B5EF4-FFF2-40B4-BE49-F238E27FC236}">
                <a16:creationId xmlns:a16="http://schemas.microsoft.com/office/drawing/2014/main" id="{44EF55AA-1135-47D2-9543-0A4305A7AE4F}"/>
              </a:ext>
            </a:extLst>
          </p:cNvPr>
          <p:cNvSpPr txBox="1"/>
          <p:nvPr/>
        </p:nvSpPr>
        <p:spPr>
          <a:xfrm>
            <a:off x="1655501" y="2743564"/>
            <a:ext cx="4357608" cy="392159"/>
          </a:xfrm>
          <a:prstGeom prst="rect">
            <a:avLst/>
          </a:prstGeom>
          <a:noFill/>
        </p:spPr>
        <p:txBody>
          <a:bodyPr wrap="square" rtlCol="0">
            <a:spAutoFit/>
          </a:bodyPr>
          <a:lstStyle/>
          <a:p>
            <a:pPr>
              <a:lnSpc>
                <a:spcPct val="115000"/>
              </a:lnSpc>
            </a:pPr>
            <a:r>
              <a:rPr lang="en-US" dirty="0">
                <a:latin typeface="Calibri" pitchFamily="34" charset="0"/>
                <a:ea typeface="Calibri" pitchFamily="34" charset="-122"/>
                <a:cs typeface="Calibri" pitchFamily="34" charset="-120"/>
              </a:rPr>
              <a:t>Diversified acquisitions across collections</a:t>
            </a:r>
            <a:endParaRPr lang="en-US" dirty="0"/>
          </a:p>
        </p:txBody>
      </p:sp>
      <p:sp>
        <p:nvSpPr>
          <p:cNvPr id="81" name="TextBox 80">
            <a:extLst>
              <a:ext uri="{FF2B5EF4-FFF2-40B4-BE49-F238E27FC236}">
                <a16:creationId xmlns:a16="http://schemas.microsoft.com/office/drawing/2014/main" id="{722A9BAE-0C5B-F27B-E65E-DECD0461DA2B}"/>
              </a:ext>
            </a:extLst>
          </p:cNvPr>
          <p:cNvSpPr txBox="1"/>
          <p:nvPr/>
        </p:nvSpPr>
        <p:spPr>
          <a:xfrm>
            <a:off x="1632375" y="3655997"/>
            <a:ext cx="3863164" cy="392159"/>
          </a:xfrm>
          <a:prstGeom prst="rect">
            <a:avLst/>
          </a:prstGeom>
          <a:noFill/>
        </p:spPr>
        <p:txBody>
          <a:bodyPr wrap="square" rtlCol="0">
            <a:spAutoFit/>
          </a:bodyPr>
          <a:lstStyle/>
          <a:p>
            <a:pPr>
              <a:lnSpc>
                <a:spcPct val="115000"/>
              </a:lnSpc>
            </a:pPr>
            <a:r>
              <a:rPr lang="en-US" dirty="0">
                <a:latin typeface="Calibri" pitchFamily="34" charset="0"/>
                <a:ea typeface="Calibri" pitchFamily="34" charset="-122"/>
                <a:cs typeface="Calibri" pitchFamily="34" charset="-120"/>
              </a:rPr>
              <a:t>Insurance coverage on the full portfolio</a:t>
            </a:r>
            <a:endParaRPr lang="en-US" dirty="0"/>
          </a:p>
        </p:txBody>
      </p:sp>
      <p:sp>
        <p:nvSpPr>
          <p:cNvPr id="83" name="TextBox 82">
            <a:extLst>
              <a:ext uri="{FF2B5EF4-FFF2-40B4-BE49-F238E27FC236}">
                <a16:creationId xmlns:a16="http://schemas.microsoft.com/office/drawing/2014/main" id="{E5E1ABF8-B59C-9D6C-DFC9-476F7A8FB75A}"/>
              </a:ext>
            </a:extLst>
          </p:cNvPr>
          <p:cNvSpPr txBox="1"/>
          <p:nvPr/>
        </p:nvSpPr>
        <p:spPr>
          <a:xfrm>
            <a:off x="1625740" y="4418256"/>
            <a:ext cx="3863164" cy="392159"/>
          </a:xfrm>
          <a:prstGeom prst="rect">
            <a:avLst/>
          </a:prstGeom>
          <a:noFill/>
        </p:spPr>
        <p:txBody>
          <a:bodyPr wrap="square" rtlCol="0">
            <a:spAutoFit/>
          </a:bodyPr>
          <a:lstStyle/>
          <a:p>
            <a:pPr>
              <a:lnSpc>
                <a:spcPct val="115000"/>
              </a:lnSpc>
            </a:pPr>
            <a:r>
              <a:rPr lang="en-US" dirty="0">
                <a:latin typeface="Calibri" pitchFamily="34" charset="0"/>
                <a:ea typeface="Calibri" pitchFamily="34" charset="-122"/>
                <a:cs typeface="Calibri" pitchFamily="34" charset="-120"/>
              </a:rPr>
              <a:t>Climate-controlled, secure storage</a:t>
            </a:r>
            <a:endParaRPr lang="en-US" dirty="0"/>
          </a:p>
        </p:txBody>
      </p:sp>
      <p:sp>
        <p:nvSpPr>
          <p:cNvPr id="85" name="TextBox 84">
            <a:extLst>
              <a:ext uri="{FF2B5EF4-FFF2-40B4-BE49-F238E27FC236}">
                <a16:creationId xmlns:a16="http://schemas.microsoft.com/office/drawing/2014/main" id="{3016E70F-63F7-C4C8-BA01-C55EAA000C77}"/>
              </a:ext>
            </a:extLst>
          </p:cNvPr>
          <p:cNvSpPr txBox="1"/>
          <p:nvPr/>
        </p:nvSpPr>
        <p:spPr>
          <a:xfrm>
            <a:off x="1591439" y="5255600"/>
            <a:ext cx="3863164" cy="392159"/>
          </a:xfrm>
          <a:prstGeom prst="rect">
            <a:avLst/>
          </a:prstGeom>
          <a:noFill/>
        </p:spPr>
        <p:txBody>
          <a:bodyPr wrap="square" rtlCol="0">
            <a:spAutoFit/>
          </a:bodyPr>
          <a:lstStyle/>
          <a:p>
            <a:pPr>
              <a:lnSpc>
                <a:spcPct val="115000"/>
              </a:lnSpc>
            </a:pPr>
            <a:r>
              <a:rPr lang="en-US" dirty="0">
                <a:latin typeface="Calibri" pitchFamily="34" charset="0"/>
                <a:ea typeface="Calibri" pitchFamily="34" charset="-122"/>
                <a:cs typeface="Calibri" pitchFamily="34" charset="-120"/>
              </a:rPr>
              <a:t>Market pricing analytics</a:t>
            </a:r>
            <a:endParaRPr lang="en-US" dirty="0"/>
          </a:p>
        </p:txBody>
      </p:sp>
      <p:sp>
        <p:nvSpPr>
          <p:cNvPr id="87" name="TextBox 86">
            <a:extLst>
              <a:ext uri="{FF2B5EF4-FFF2-40B4-BE49-F238E27FC236}">
                <a16:creationId xmlns:a16="http://schemas.microsoft.com/office/drawing/2014/main" id="{0241BFD8-CADA-CE10-97C0-E83FE9246C83}"/>
              </a:ext>
            </a:extLst>
          </p:cNvPr>
          <p:cNvSpPr txBox="1"/>
          <p:nvPr/>
        </p:nvSpPr>
        <p:spPr>
          <a:xfrm>
            <a:off x="1632375" y="6155976"/>
            <a:ext cx="3863164" cy="392159"/>
          </a:xfrm>
          <a:prstGeom prst="rect">
            <a:avLst/>
          </a:prstGeom>
          <a:noFill/>
        </p:spPr>
        <p:txBody>
          <a:bodyPr wrap="square" rtlCol="0">
            <a:spAutoFit/>
          </a:bodyPr>
          <a:lstStyle/>
          <a:p>
            <a:pPr>
              <a:lnSpc>
                <a:spcPct val="115000"/>
              </a:lnSpc>
            </a:pPr>
            <a:r>
              <a:rPr lang="en-US" dirty="0">
                <a:latin typeface="Calibri" pitchFamily="34" charset="0"/>
                <a:ea typeface="Calibri" pitchFamily="34" charset="-122"/>
                <a:cs typeface="Calibri" pitchFamily="34" charset="-120"/>
              </a:rPr>
              <a:t>Independent valuation reviews</a:t>
            </a:r>
            <a:endParaRPr lang="en-US" dirty="0"/>
          </a:p>
        </p:txBody>
      </p:sp>
      <p:sp>
        <p:nvSpPr>
          <p:cNvPr id="89" name="Text 28">
            <a:extLst>
              <a:ext uri="{FF2B5EF4-FFF2-40B4-BE49-F238E27FC236}">
                <a16:creationId xmlns:a16="http://schemas.microsoft.com/office/drawing/2014/main" id="{0F5086B8-6E8E-A664-3F3F-39B902B64D91}"/>
              </a:ext>
            </a:extLst>
          </p:cNvPr>
          <p:cNvSpPr/>
          <p:nvPr/>
        </p:nvSpPr>
        <p:spPr>
          <a:xfrm>
            <a:off x="755374" y="6651554"/>
            <a:ext cx="4088296" cy="274320"/>
          </a:xfrm>
          <a:prstGeom prst="rect">
            <a:avLst/>
          </a:prstGeom>
          <a:noFill/>
          <a:ln/>
        </p:spPr>
        <p:txBody>
          <a:bodyPr wrap="square" lIns="0" tIns="0" rIns="0" bIns="0" rtlCol="0" anchor="ctr"/>
          <a:lstStyle/>
          <a:p>
            <a:pPr marL="0" indent="0" algn="l">
              <a:buNone/>
            </a:pPr>
            <a:r>
              <a:rPr lang="en-US" sz="800" dirty="0">
                <a:latin typeface="Calibri" pitchFamily="34" charset="0"/>
                <a:ea typeface="Calibri" pitchFamily="34" charset="-122"/>
                <a:cs typeface="Calibri" pitchFamily="34" charset="-120"/>
              </a:rPr>
              <a:t>GUCCI COLLECTION FUND I  |  CONFIDENTIAL</a:t>
            </a:r>
            <a:endParaRPr lang="en-US" sz="800" dirty="0"/>
          </a:p>
        </p:txBody>
      </p:sp>
    </p:spTree>
    <p:extLst>
      <p:ext uri="{BB962C8B-B14F-4D97-AF65-F5344CB8AC3E}">
        <p14:creationId xmlns:p14="http://schemas.microsoft.com/office/powerpoint/2010/main" val="2370598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28032-4533-753D-BE6D-02EB2B22192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BC68D7B-3B85-B811-DCCF-4A583CB2B495}"/>
              </a:ext>
            </a:extLst>
          </p:cNvPr>
          <p:cNvSpPr/>
          <p:nvPr/>
        </p:nvSpPr>
        <p:spPr>
          <a:xfrm>
            <a:off x="548640" y="457200"/>
            <a:ext cx="7315200" cy="548640"/>
          </a:xfrm>
          <a:prstGeom prst="rect">
            <a:avLst/>
          </a:prstGeom>
          <a:noFill/>
          <a:ln/>
        </p:spPr>
        <p:txBody>
          <a:bodyPr wrap="square" lIns="0" tIns="0" rIns="0" bIns="0" rtlCol="0" anchor="ctr"/>
          <a:lstStyle/>
          <a:p>
            <a:pPr marL="0" indent="0">
              <a:buNone/>
            </a:pPr>
            <a:r>
              <a:rPr lang="en-US" sz="3000" b="1" dirty="0">
                <a:solidFill>
                  <a:srgbClr val="1A1A1A"/>
                </a:solidFill>
                <a:latin typeface="Cambria" pitchFamily="34" charset="0"/>
                <a:ea typeface="Cambria" pitchFamily="34" charset="-122"/>
                <a:cs typeface="Cambria" pitchFamily="34" charset="-120"/>
              </a:rPr>
              <a:t>Management</a:t>
            </a:r>
            <a:endParaRPr lang="en-US" sz="3000" dirty="0"/>
          </a:p>
        </p:txBody>
      </p:sp>
      <p:sp>
        <p:nvSpPr>
          <p:cNvPr id="3" name="Shape 1">
            <a:extLst>
              <a:ext uri="{FF2B5EF4-FFF2-40B4-BE49-F238E27FC236}">
                <a16:creationId xmlns:a16="http://schemas.microsoft.com/office/drawing/2014/main" id="{D9DA7859-3B45-A1F4-8738-E352BA9048DC}"/>
              </a:ext>
            </a:extLst>
          </p:cNvPr>
          <p:cNvSpPr/>
          <p:nvPr/>
        </p:nvSpPr>
        <p:spPr>
          <a:xfrm>
            <a:off x="548640" y="1280160"/>
            <a:ext cx="11064240" cy="1828800"/>
          </a:xfrm>
          <a:prstGeom prst="roundRect">
            <a:avLst>
              <a:gd name="adj" fmla="val 3000"/>
            </a:avLst>
          </a:prstGeom>
          <a:solidFill>
            <a:srgbClr val="F4F3F0"/>
          </a:solidFill>
          <a:ln/>
        </p:spPr>
        <p:txBody>
          <a:bodyPr/>
          <a:lstStyle/>
          <a:p>
            <a:endParaRPr lang="en-US"/>
          </a:p>
        </p:txBody>
      </p:sp>
      <p:sp>
        <p:nvSpPr>
          <p:cNvPr id="4" name="Text 2">
            <a:extLst>
              <a:ext uri="{FF2B5EF4-FFF2-40B4-BE49-F238E27FC236}">
                <a16:creationId xmlns:a16="http://schemas.microsoft.com/office/drawing/2014/main" id="{75176239-D671-19A3-EEAC-515EC13CE715}"/>
              </a:ext>
            </a:extLst>
          </p:cNvPr>
          <p:cNvSpPr/>
          <p:nvPr/>
        </p:nvSpPr>
        <p:spPr>
          <a:xfrm>
            <a:off x="868680" y="1481328"/>
            <a:ext cx="10424160" cy="365760"/>
          </a:xfrm>
          <a:prstGeom prst="rect">
            <a:avLst/>
          </a:prstGeom>
          <a:noFill/>
          <a:ln/>
        </p:spPr>
        <p:txBody>
          <a:bodyPr wrap="square" lIns="0" tIns="0" rIns="0" bIns="0" rtlCol="0" anchor="ctr"/>
          <a:lstStyle/>
          <a:p>
            <a:pPr marL="0" indent="0">
              <a:buNone/>
            </a:pPr>
            <a:r>
              <a:rPr lang="en-US" sz="1500" b="1" dirty="0">
                <a:solidFill>
                  <a:srgbClr val="1A1A1A"/>
                </a:solidFill>
                <a:latin typeface="Calibri" pitchFamily="34" charset="0"/>
                <a:ea typeface="Calibri" pitchFamily="34" charset="-122"/>
                <a:cs typeface="Calibri" pitchFamily="34" charset="-120"/>
              </a:rPr>
              <a:t>About ApodcStore Mgt</a:t>
            </a:r>
            <a:endParaRPr lang="en-US" sz="1500" dirty="0"/>
          </a:p>
        </p:txBody>
      </p:sp>
      <p:sp>
        <p:nvSpPr>
          <p:cNvPr id="5" name="Text 3">
            <a:extLst>
              <a:ext uri="{FF2B5EF4-FFF2-40B4-BE49-F238E27FC236}">
                <a16:creationId xmlns:a16="http://schemas.microsoft.com/office/drawing/2014/main" id="{FA76B522-877D-1888-102D-043F7BF74CCC}"/>
              </a:ext>
            </a:extLst>
          </p:cNvPr>
          <p:cNvSpPr/>
          <p:nvPr/>
        </p:nvSpPr>
        <p:spPr>
          <a:xfrm>
            <a:off x="868680" y="1833372"/>
            <a:ext cx="10424160" cy="1097280"/>
          </a:xfrm>
          <a:prstGeom prst="rect">
            <a:avLst/>
          </a:prstGeom>
          <a:noFill/>
          <a:ln/>
        </p:spPr>
        <p:txBody>
          <a:bodyPr wrap="square" lIns="0" tIns="0" rIns="0" bIns="0" rtlCol="0" anchor="ctr"/>
          <a:lstStyle/>
          <a:p>
            <a:pPr marL="0" indent="0">
              <a:lnSpc>
                <a:spcPct val="130000"/>
              </a:lnSpc>
              <a:buNone/>
            </a:pPr>
            <a:r>
              <a:rPr lang="en-US" sz="1250" dirty="0">
                <a:solidFill>
                  <a:srgbClr val="3A3A3A"/>
                </a:solidFill>
                <a:latin typeface="Calibri" pitchFamily="34" charset="0"/>
                <a:ea typeface="Calibri" pitchFamily="34" charset="-122"/>
                <a:cs typeface="Calibri" pitchFamily="34" charset="-120"/>
              </a:rPr>
              <a:t>ApodcStore specializes in sourcing, authenticating, managing, and monetizing premium luxury investment assets through disciplined acquisition strategies and data-driven market analysis. The platform combines luxury expertise, resale intelligence, authentication standards, and portfolio management to create institutional access to a growing alternative investment sector.</a:t>
            </a:r>
            <a:endParaRPr lang="en-US" sz="1250" dirty="0"/>
          </a:p>
        </p:txBody>
      </p:sp>
      <p:sp>
        <p:nvSpPr>
          <p:cNvPr id="6" name="Shape 4">
            <a:extLst>
              <a:ext uri="{FF2B5EF4-FFF2-40B4-BE49-F238E27FC236}">
                <a16:creationId xmlns:a16="http://schemas.microsoft.com/office/drawing/2014/main" id="{75B8DA4A-AE10-DD03-8DCA-7D5D057006BA}"/>
              </a:ext>
            </a:extLst>
          </p:cNvPr>
          <p:cNvSpPr/>
          <p:nvPr/>
        </p:nvSpPr>
        <p:spPr>
          <a:xfrm>
            <a:off x="563880" y="3337560"/>
            <a:ext cx="11064240" cy="3200400"/>
          </a:xfrm>
          <a:prstGeom prst="roundRect">
            <a:avLst>
              <a:gd name="adj" fmla="val 2069"/>
            </a:avLst>
          </a:prstGeom>
          <a:solidFill>
            <a:srgbClr val="FBF3E3"/>
          </a:solidFill>
          <a:ln w="12700">
            <a:solidFill>
              <a:srgbClr val="B9975B"/>
            </a:solidFill>
            <a:prstDash val="solid"/>
          </a:ln>
        </p:spPr>
        <p:txBody>
          <a:bodyPr/>
          <a:lstStyle/>
          <a:p>
            <a:endParaRPr lang="en-US" dirty="0"/>
          </a:p>
        </p:txBody>
      </p:sp>
      <p:sp>
        <p:nvSpPr>
          <p:cNvPr id="8" name="Shape 6">
            <a:extLst>
              <a:ext uri="{FF2B5EF4-FFF2-40B4-BE49-F238E27FC236}">
                <a16:creationId xmlns:a16="http://schemas.microsoft.com/office/drawing/2014/main" id="{EB28A8A6-53C5-B441-2A32-FA1250AAADF0}"/>
              </a:ext>
            </a:extLst>
          </p:cNvPr>
          <p:cNvSpPr/>
          <p:nvPr/>
        </p:nvSpPr>
        <p:spPr>
          <a:xfrm>
            <a:off x="827532" y="3568446"/>
            <a:ext cx="82296" cy="82296"/>
          </a:xfrm>
          <a:prstGeom prst="ellipse">
            <a:avLst/>
          </a:prstGeom>
          <a:solidFill>
            <a:srgbClr val="8E7238"/>
          </a:solidFill>
          <a:ln/>
        </p:spPr>
        <p:txBody>
          <a:bodyPr/>
          <a:lstStyle/>
          <a:p>
            <a:endParaRPr lang="en-US"/>
          </a:p>
        </p:txBody>
      </p:sp>
      <p:sp>
        <p:nvSpPr>
          <p:cNvPr id="9" name="Text 7">
            <a:extLst>
              <a:ext uri="{FF2B5EF4-FFF2-40B4-BE49-F238E27FC236}">
                <a16:creationId xmlns:a16="http://schemas.microsoft.com/office/drawing/2014/main" id="{A06BF54C-7441-3CAC-BD38-FB5D64EA2779}"/>
              </a:ext>
            </a:extLst>
          </p:cNvPr>
          <p:cNvSpPr/>
          <p:nvPr/>
        </p:nvSpPr>
        <p:spPr>
          <a:xfrm>
            <a:off x="1023796" y="3741674"/>
            <a:ext cx="9430844" cy="411480"/>
          </a:xfrm>
          <a:prstGeom prst="rect">
            <a:avLst/>
          </a:prstGeom>
          <a:noFill/>
          <a:ln/>
        </p:spPr>
        <p:txBody>
          <a:bodyPr wrap="square" lIns="0" tIns="0" rIns="0" bIns="0" rtlCol="0" anchor="ctr"/>
          <a:lstStyle/>
          <a:p>
            <a:r>
              <a:rPr lang="en-US" sz="1000" dirty="0">
                <a:solidFill>
                  <a:srgbClr val="3A3A3A"/>
                </a:solidFill>
                <a:latin typeface="Calibri" pitchFamily="34" charset="0"/>
                <a:ea typeface="Calibri" pitchFamily="34" charset="-122"/>
                <a:cs typeface="Calibri" pitchFamily="34" charset="-120"/>
              </a:rPr>
              <a:t>Named principals: </a:t>
            </a:r>
            <a:r>
              <a:rPr lang="en-US" sz="1050" b="1" dirty="0" err="1"/>
              <a:t>Mithcy</a:t>
            </a:r>
            <a:r>
              <a:rPr lang="en-US" sz="1050" b="1" dirty="0"/>
              <a:t> May oversees the Gucci Collection Fund for </a:t>
            </a:r>
            <a:r>
              <a:rPr lang="en-US" sz="1050" b="1" dirty="0" err="1"/>
              <a:t>ApodcStore</a:t>
            </a:r>
            <a:r>
              <a:rPr lang="en-US" sz="1050" b="1" dirty="0"/>
              <a:t> MGT, leveraging deep market expertise to curate high-end alternative investments and deliver exceptional fractional ownership value. (mitchy.may@apodcstore.com)</a:t>
            </a:r>
          </a:p>
          <a:p>
            <a:br>
              <a:rPr lang="en-US" sz="1000" dirty="0"/>
            </a:br>
            <a:br>
              <a:rPr lang="en-US" sz="1400" dirty="0"/>
            </a:br>
            <a:endParaRPr lang="en-US" sz="1250" dirty="0"/>
          </a:p>
        </p:txBody>
      </p:sp>
      <p:sp>
        <p:nvSpPr>
          <p:cNvPr id="10" name="Shape 8">
            <a:extLst>
              <a:ext uri="{FF2B5EF4-FFF2-40B4-BE49-F238E27FC236}">
                <a16:creationId xmlns:a16="http://schemas.microsoft.com/office/drawing/2014/main" id="{C72906E6-EFBB-D7A5-EA03-A4805D349EB7}"/>
              </a:ext>
            </a:extLst>
          </p:cNvPr>
          <p:cNvSpPr/>
          <p:nvPr/>
        </p:nvSpPr>
        <p:spPr>
          <a:xfrm>
            <a:off x="827532" y="4047236"/>
            <a:ext cx="82296" cy="82296"/>
          </a:xfrm>
          <a:prstGeom prst="ellipse">
            <a:avLst/>
          </a:prstGeom>
          <a:solidFill>
            <a:srgbClr val="8E7238"/>
          </a:solidFill>
          <a:ln/>
        </p:spPr>
        <p:txBody>
          <a:bodyPr/>
          <a:lstStyle/>
          <a:p>
            <a:endParaRPr lang="en-US"/>
          </a:p>
        </p:txBody>
      </p:sp>
      <p:sp>
        <p:nvSpPr>
          <p:cNvPr id="11" name="Text 9">
            <a:extLst>
              <a:ext uri="{FF2B5EF4-FFF2-40B4-BE49-F238E27FC236}">
                <a16:creationId xmlns:a16="http://schemas.microsoft.com/office/drawing/2014/main" id="{DEB354CE-412E-2D32-99AD-27CF6580699C}"/>
              </a:ext>
            </a:extLst>
          </p:cNvPr>
          <p:cNvSpPr/>
          <p:nvPr/>
        </p:nvSpPr>
        <p:spPr>
          <a:xfrm>
            <a:off x="1023796" y="4436872"/>
            <a:ext cx="5892800" cy="411480"/>
          </a:xfrm>
          <a:prstGeom prst="rect">
            <a:avLst/>
          </a:prstGeom>
          <a:noFill/>
          <a:ln/>
        </p:spPr>
        <p:txBody>
          <a:bodyPr wrap="square" lIns="0" tIns="0" rIns="0" bIns="0" rtlCol="0" anchor="ctr"/>
          <a:lstStyle/>
          <a:p>
            <a:r>
              <a:rPr lang="en-US" sz="1250" dirty="0">
                <a:solidFill>
                  <a:srgbClr val="3A3A3A"/>
                </a:solidFill>
                <a:latin typeface="Calibri" pitchFamily="34" charset="0"/>
                <a:ea typeface="Calibri" pitchFamily="34" charset="-122"/>
                <a:cs typeface="Calibri" pitchFamily="34" charset="-120"/>
              </a:rPr>
              <a:t>Prior track record — deals completed, realized returns, holding periods: Past Performance </a:t>
            </a:r>
          </a:p>
          <a:p>
            <a:r>
              <a:rPr lang="en-US" dirty="0">
                <a:solidFill>
                  <a:schemeClr val="accent2">
                    <a:lumMod val="75000"/>
                  </a:schemeClr>
                </a:solidFill>
              </a:rPr>
              <a:t>Large Gucci Mega Web duffle bag</a:t>
            </a:r>
          </a:p>
          <a:p>
            <a:r>
              <a:rPr lang="en-US" sz="1200" b="1" dirty="0"/>
              <a:t>Return: 28.4% (Time</a:t>
            </a:r>
            <a:r>
              <a:rPr lang="en-US" sz="1200" b="1" i="1" dirty="0"/>
              <a:t> in market 45 days)</a:t>
            </a:r>
            <a:r>
              <a:rPr lang="en-US" sz="1200" b="1" dirty="0"/>
              <a:t> </a:t>
            </a:r>
            <a:endParaRPr lang="en-US" sz="1200" dirty="0"/>
          </a:p>
          <a:p>
            <a:r>
              <a:rPr lang="en-US" dirty="0">
                <a:solidFill>
                  <a:schemeClr val="accent2">
                    <a:lumMod val="75000"/>
                  </a:schemeClr>
                </a:solidFill>
              </a:rPr>
              <a:t>Gucci Paparazzo Medium Top Handle Bag</a:t>
            </a:r>
          </a:p>
          <a:p>
            <a:r>
              <a:rPr lang="en-US" sz="1200" b="1" dirty="0"/>
              <a:t>Return: 22.6% (Time</a:t>
            </a:r>
            <a:r>
              <a:rPr lang="en-US" sz="1200" b="1" i="1" dirty="0"/>
              <a:t> in market 36 days)</a:t>
            </a:r>
            <a:r>
              <a:rPr lang="en-US" sz="1200" b="1" dirty="0"/>
              <a:t> </a:t>
            </a:r>
            <a:endParaRPr lang="en-US" sz="1200" dirty="0"/>
          </a:p>
          <a:p>
            <a:pPr marL="0" indent="0">
              <a:lnSpc>
                <a:spcPct val="115000"/>
              </a:lnSpc>
              <a:buNone/>
            </a:pPr>
            <a:endParaRPr lang="en-US" sz="1250" dirty="0"/>
          </a:p>
        </p:txBody>
      </p:sp>
      <p:sp>
        <p:nvSpPr>
          <p:cNvPr id="16" name="Text 14">
            <a:extLst>
              <a:ext uri="{FF2B5EF4-FFF2-40B4-BE49-F238E27FC236}">
                <a16:creationId xmlns:a16="http://schemas.microsoft.com/office/drawing/2014/main" id="{FECF8D20-E69A-2612-B7E3-69A67F5279A3}"/>
              </a:ext>
            </a:extLst>
          </p:cNvPr>
          <p:cNvSpPr/>
          <p:nvPr/>
        </p:nvSpPr>
        <p:spPr>
          <a:xfrm>
            <a:off x="457200" y="6537960"/>
            <a:ext cx="7315200" cy="274320"/>
          </a:xfrm>
          <a:prstGeom prst="rect">
            <a:avLst/>
          </a:prstGeom>
          <a:noFill/>
          <a:ln/>
        </p:spPr>
        <p:txBody>
          <a:bodyPr wrap="square" lIns="0" tIns="0" rIns="0" bIns="0" rtlCol="0" anchor="ctr"/>
          <a:lstStyle/>
          <a:p>
            <a:pPr marL="0" indent="0" algn="l">
              <a:buNone/>
            </a:pPr>
            <a:r>
              <a:rPr lang="en-US" sz="800" dirty="0">
                <a:solidFill>
                  <a:srgbClr val="9A9A9A"/>
                </a:solidFill>
                <a:latin typeface="Calibri" pitchFamily="34" charset="0"/>
                <a:ea typeface="Calibri" pitchFamily="34" charset="-122"/>
                <a:cs typeface="Calibri" pitchFamily="34" charset="-120"/>
              </a:rPr>
              <a:t>GUCCI COLLECTION FUND I  |  CONFIDENTIAL</a:t>
            </a:r>
            <a:endParaRPr lang="en-US" sz="800" dirty="0"/>
          </a:p>
        </p:txBody>
      </p:sp>
      <p:sp>
        <p:nvSpPr>
          <p:cNvPr id="17" name="Text 15">
            <a:extLst>
              <a:ext uri="{FF2B5EF4-FFF2-40B4-BE49-F238E27FC236}">
                <a16:creationId xmlns:a16="http://schemas.microsoft.com/office/drawing/2014/main" id="{EC9432BE-F1DC-6B6E-8593-EA7E93928CD5}"/>
              </a:ext>
            </a:extLst>
          </p:cNvPr>
          <p:cNvSpPr/>
          <p:nvPr/>
        </p:nvSpPr>
        <p:spPr>
          <a:xfrm>
            <a:off x="11521440" y="6537960"/>
            <a:ext cx="365760" cy="274320"/>
          </a:xfrm>
          <a:prstGeom prst="rect">
            <a:avLst/>
          </a:prstGeom>
          <a:noFill/>
          <a:ln/>
        </p:spPr>
        <p:txBody>
          <a:bodyPr wrap="square" lIns="0" tIns="0" rIns="0" bIns="0" rtlCol="0" anchor="ctr"/>
          <a:lstStyle/>
          <a:p>
            <a:pPr marL="0" indent="0" algn="r">
              <a:buNone/>
            </a:pPr>
            <a:r>
              <a:rPr lang="en-US" sz="800" dirty="0">
                <a:solidFill>
                  <a:srgbClr val="9A9A9A"/>
                </a:solidFill>
                <a:latin typeface="Calibri" pitchFamily="34" charset="0"/>
                <a:ea typeface="Calibri" pitchFamily="34" charset="-122"/>
                <a:cs typeface="Calibri" pitchFamily="34" charset="-120"/>
              </a:rPr>
              <a:t>11</a:t>
            </a:r>
            <a:endParaRPr lang="en-US" sz="800" dirty="0"/>
          </a:p>
        </p:txBody>
      </p:sp>
      <p:pic>
        <p:nvPicPr>
          <p:cNvPr id="18" name="Picture 17">
            <a:extLst>
              <a:ext uri="{FF2B5EF4-FFF2-40B4-BE49-F238E27FC236}">
                <a16:creationId xmlns:a16="http://schemas.microsoft.com/office/drawing/2014/main" id="{9FA6B940-4577-FDFE-BE53-D0A4DCFC899F}"/>
              </a:ext>
            </a:extLst>
          </p:cNvPr>
          <p:cNvPicPr>
            <a:picLocks noChangeAspect="1"/>
          </p:cNvPicPr>
          <p:nvPr/>
        </p:nvPicPr>
        <p:blipFill>
          <a:blip r:embed="rId3"/>
          <a:stretch>
            <a:fillRect/>
          </a:stretch>
        </p:blipFill>
        <p:spPr>
          <a:xfrm>
            <a:off x="909828" y="5177464"/>
            <a:ext cx="4592320" cy="1330595"/>
          </a:xfrm>
          <a:prstGeom prst="rect">
            <a:avLst/>
          </a:prstGeom>
        </p:spPr>
      </p:pic>
    </p:spTree>
    <p:extLst>
      <p:ext uri="{BB962C8B-B14F-4D97-AF65-F5344CB8AC3E}">
        <p14:creationId xmlns:p14="http://schemas.microsoft.com/office/powerpoint/2010/main" val="3794996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1A"/>
        </a:solidFill>
        <a:effectLst/>
      </p:bgPr>
    </p:bg>
    <p:spTree>
      <p:nvGrpSpPr>
        <p:cNvPr id="1" name=""/>
        <p:cNvGrpSpPr/>
        <p:nvPr/>
      </p:nvGrpSpPr>
      <p:grpSpPr>
        <a:xfrm>
          <a:off x="0" y="0"/>
          <a:ext cx="0" cy="0"/>
          <a:chOff x="0" y="0"/>
          <a:chExt cx="0" cy="0"/>
        </a:xfrm>
      </p:grpSpPr>
      <p:sp>
        <p:nvSpPr>
          <p:cNvPr id="2" name="Text 0"/>
          <p:cNvSpPr/>
          <p:nvPr/>
        </p:nvSpPr>
        <p:spPr>
          <a:xfrm>
            <a:off x="777240" y="388620"/>
            <a:ext cx="10515600" cy="64008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Luxury has evolved into an investable asset class.</a:t>
            </a:r>
            <a:endParaRPr lang="en-US" sz="2400" dirty="0"/>
          </a:p>
        </p:txBody>
      </p:sp>
      <p:sp>
        <p:nvSpPr>
          <p:cNvPr id="3" name="Text 1"/>
          <p:cNvSpPr/>
          <p:nvPr/>
        </p:nvSpPr>
        <p:spPr>
          <a:xfrm>
            <a:off x="777240" y="1348740"/>
            <a:ext cx="10515600" cy="822960"/>
          </a:xfrm>
          <a:prstGeom prst="rect">
            <a:avLst/>
          </a:prstGeom>
          <a:noFill/>
          <a:ln/>
        </p:spPr>
        <p:txBody>
          <a:bodyPr wrap="square" lIns="0" tIns="0" rIns="0" bIns="0" rtlCol="0" anchor="ctr"/>
          <a:lstStyle/>
          <a:p>
            <a:pPr marL="0" indent="0">
              <a:lnSpc>
                <a:spcPct val="130000"/>
              </a:lnSpc>
              <a:buNone/>
            </a:pPr>
            <a:r>
              <a:rPr lang="en-US" sz="1350" dirty="0">
                <a:solidFill>
                  <a:schemeClr val="bg1"/>
                </a:solidFill>
                <a:latin typeface="Calibri" pitchFamily="34" charset="0"/>
                <a:ea typeface="Calibri" pitchFamily="34" charset="-122"/>
                <a:cs typeface="Calibri" pitchFamily="34" charset="-120"/>
              </a:rPr>
              <a:t>Gucci Collection Fund I offers professionally managed exposure to premium luxury handbags through a disciplined acquisition, management, and monetization strategy — combining authentication expertise and institutional asset-management practices.</a:t>
            </a:r>
          </a:p>
          <a:p>
            <a:pPr marL="0" indent="0">
              <a:lnSpc>
                <a:spcPct val="130000"/>
              </a:lnSpc>
              <a:buNone/>
            </a:pPr>
            <a:endParaRPr lang="en-US" sz="1350" dirty="0">
              <a:solidFill>
                <a:schemeClr val="bg1"/>
              </a:solidFill>
              <a:latin typeface="Calibri" pitchFamily="34" charset="0"/>
              <a:ea typeface="Calibri" pitchFamily="34" charset="-122"/>
              <a:cs typeface="Calibri" pitchFamily="34" charset="-120"/>
            </a:endParaRPr>
          </a:p>
          <a:p>
            <a:pPr>
              <a:lnSpc>
                <a:spcPct val="130000"/>
              </a:lnSpc>
            </a:pPr>
            <a:r>
              <a:rPr lang="en-US" sz="1400" dirty="0">
                <a:solidFill>
                  <a:schemeClr val="bg1"/>
                </a:solidFill>
              </a:rPr>
              <a:t>We believe the convergence of brand scarcity, expanding resale infrastructure, and sustained global demand creates a compelling window for disciplined, professionally managed acquisition — and we invite qualified investors to be part of that opportunity from the ground up.</a:t>
            </a:r>
          </a:p>
          <a:p>
            <a:pPr marL="0" indent="0">
              <a:lnSpc>
                <a:spcPct val="130000"/>
              </a:lnSpc>
              <a:buNone/>
            </a:pPr>
            <a:endParaRPr lang="en-US" sz="1350" dirty="0">
              <a:solidFill>
                <a:schemeClr val="bg1"/>
              </a:solidFill>
            </a:endParaRPr>
          </a:p>
        </p:txBody>
      </p:sp>
      <p:sp>
        <p:nvSpPr>
          <p:cNvPr id="4" name="Shape 2"/>
          <p:cNvSpPr/>
          <p:nvPr/>
        </p:nvSpPr>
        <p:spPr>
          <a:xfrm>
            <a:off x="777240" y="2331720"/>
            <a:ext cx="10515600" cy="0"/>
          </a:xfrm>
          <a:prstGeom prst="line">
            <a:avLst/>
          </a:prstGeom>
          <a:noFill/>
          <a:ln w="12700">
            <a:solidFill>
              <a:srgbClr val="3A3A3A"/>
            </a:solidFill>
            <a:prstDash val="solid"/>
          </a:ln>
        </p:spPr>
        <p:txBody>
          <a:bodyPr/>
          <a:lstStyle/>
          <a:p>
            <a:endParaRPr lang="en-US"/>
          </a:p>
        </p:txBody>
      </p:sp>
      <p:sp>
        <p:nvSpPr>
          <p:cNvPr id="5" name="Text 3"/>
          <p:cNvSpPr/>
          <p:nvPr/>
        </p:nvSpPr>
        <p:spPr>
          <a:xfrm>
            <a:off x="777240" y="2560320"/>
            <a:ext cx="3657600" cy="320040"/>
          </a:xfrm>
          <a:prstGeom prst="rect">
            <a:avLst/>
          </a:prstGeom>
          <a:noFill/>
          <a:ln/>
        </p:spPr>
        <p:txBody>
          <a:bodyPr wrap="square" lIns="0" tIns="0" rIns="0" bIns="0" rtlCol="0" anchor="ctr"/>
          <a:lstStyle/>
          <a:p>
            <a:pPr marL="0" indent="0">
              <a:buNone/>
            </a:pPr>
            <a:r>
              <a:rPr lang="en-US" sz="1200" b="1" dirty="0">
                <a:solidFill>
                  <a:srgbClr val="B9975B"/>
                </a:solidFill>
                <a:latin typeface="Calibri" pitchFamily="34" charset="0"/>
                <a:ea typeface="Calibri" pitchFamily="34" charset="-122"/>
                <a:cs typeface="Calibri" pitchFamily="34" charset="-120"/>
              </a:rPr>
              <a:t>CONTACT</a:t>
            </a:r>
            <a:endParaRPr lang="en-US" sz="1200" dirty="0"/>
          </a:p>
        </p:txBody>
      </p:sp>
      <p:sp>
        <p:nvSpPr>
          <p:cNvPr id="6" name="Text 4"/>
          <p:cNvSpPr/>
          <p:nvPr/>
        </p:nvSpPr>
        <p:spPr>
          <a:xfrm>
            <a:off x="777240" y="2880360"/>
            <a:ext cx="5486400" cy="640080"/>
          </a:xfrm>
          <a:prstGeom prst="rect">
            <a:avLst/>
          </a:prstGeom>
          <a:noFill/>
          <a:ln/>
        </p:spPr>
        <p:txBody>
          <a:bodyPr wrap="square" lIns="0" tIns="0" rIns="0" bIns="0" rtlCol="0" anchor="ctr"/>
          <a:lstStyle/>
          <a:p>
            <a:pPr marL="0" indent="0">
              <a:lnSpc>
                <a:spcPct val="130000"/>
              </a:lnSpc>
              <a:buNone/>
            </a:pPr>
            <a:r>
              <a:rPr lang="en-US" sz="1300" dirty="0">
                <a:solidFill>
                  <a:srgbClr val="FFFFFF"/>
                </a:solidFill>
                <a:latin typeface="Calibri" pitchFamily="34" charset="0"/>
                <a:ea typeface="Calibri" pitchFamily="34" charset="-122"/>
                <a:cs typeface="Calibri" pitchFamily="34" charset="-120"/>
              </a:rPr>
              <a:t>ApodcStore</a:t>
            </a:r>
            <a:endParaRPr lang="en-US" sz="1300" dirty="0"/>
          </a:p>
          <a:p>
            <a:pPr marL="0" indent="0">
              <a:lnSpc>
                <a:spcPct val="130000"/>
              </a:lnSpc>
              <a:buNone/>
            </a:pPr>
            <a:r>
              <a:rPr lang="en-US" sz="1300" dirty="0">
                <a:solidFill>
                  <a:srgbClr val="FFFFFF"/>
                </a:solidFill>
                <a:latin typeface="Calibri" pitchFamily="34" charset="0"/>
                <a:ea typeface="Calibri" pitchFamily="34" charset="-122"/>
                <a:cs typeface="Calibri" pitchFamily="34" charset="-120"/>
              </a:rPr>
              <a:t>Investor Relations: ir@apodcstore.com</a:t>
            </a:r>
            <a:endParaRPr lang="en-US" sz="1300" dirty="0"/>
          </a:p>
        </p:txBody>
      </p:sp>
      <p:sp>
        <p:nvSpPr>
          <p:cNvPr id="7" name="Text 5"/>
          <p:cNvSpPr/>
          <p:nvPr/>
        </p:nvSpPr>
        <p:spPr>
          <a:xfrm>
            <a:off x="777240" y="3749040"/>
            <a:ext cx="5486400" cy="320040"/>
          </a:xfrm>
          <a:prstGeom prst="rect">
            <a:avLst/>
          </a:prstGeom>
          <a:noFill/>
          <a:ln/>
        </p:spPr>
        <p:txBody>
          <a:bodyPr wrap="square" lIns="0" tIns="0" rIns="0" bIns="0" rtlCol="0" anchor="ctr"/>
          <a:lstStyle/>
          <a:p>
            <a:pPr marL="0" indent="0">
              <a:buNone/>
            </a:pPr>
            <a:r>
              <a:rPr lang="en-US" sz="1200" b="1" dirty="0">
                <a:solidFill>
                  <a:srgbClr val="B9975B"/>
                </a:solidFill>
                <a:latin typeface="Calibri" pitchFamily="34" charset="0"/>
                <a:ea typeface="Calibri" pitchFamily="34" charset="-122"/>
                <a:cs typeface="Calibri" pitchFamily="34" charset="-120"/>
              </a:rPr>
              <a:t>LEGAL DISCLOSURES</a:t>
            </a:r>
            <a:endParaRPr lang="en-US" sz="1200" dirty="0"/>
          </a:p>
        </p:txBody>
      </p:sp>
      <p:sp>
        <p:nvSpPr>
          <p:cNvPr id="8" name="Text 6"/>
          <p:cNvSpPr/>
          <p:nvPr/>
        </p:nvSpPr>
        <p:spPr>
          <a:xfrm>
            <a:off x="777240" y="4114800"/>
            <a:ext cx="10515600" cy="2331720"/>
          </a:xfrm>
          <a:prstGeom prst="rect">
            <a:avLst/>
          </a:prstGeom>
          <a:noFill/>
          <a:ln/>
        </p:spPr>
        <p:txBody>
          <a:bodyPr wrap="square" lIns="0" tIns="0" rIns="0" bIns="0" rtlCol="0" anchor="ctr"/>
          <a:lstStyle/>
          <a:p>
            <a:pPr marL="0" indent="0">
              <a:lnSpc>
                <a:spcPct val="125000"/>
              </a:lnSpc>
              <a:buNone/>
            </a:pPr>
            <a:r>
              <a:rPr lang="en-US" sz="1000" dirty="0">
                <a:solidFill>
                  <a:srgbClr val="9A9A9A"/>
                </a:solidFill>
                <a:latin typeface="Calibri" pitchFamily="34" charset="0"/>
                <a:ea typeface="Calibri" pitchFamily="34" charset="-122"/>
                <a:cs typeface="Calibri" pitchFamily="34" charset="-120"/>
              </a:rPr>
              <a:t>This material is for informational purposes only and does not constitute an offer to sell or a solicitation of an offer to buy any securities, investment, legal, or tax advice. Any such offer will be made only by means of a Confidential Private Offering Memorandum and applicable subscription documents. Participation is subject to investor qualification requirements and applicable law.</a:t>
            </a:r>
            <a:endParaRPr lang="en-US" sz="1000" dirty="0"/>
          </a:p>
          <a:p>
            <a:pPr marL="0" indent="0">
              <a:lnSpc>
                <a:spcPct val="125000"/>
              </a:lnSpc>
              <a:buNone/>
            </a:pPr>
            <a:endParaRPr lang="en-US" sz="1000" dirty="0"/>
          </a:p>
          <a:p>
            <a:pPr marL="0" indent="0">
              <a:lnSpc>
                <a:spcPct val="125000"/>
              </a:lnSpc>
              <a:buNone/>
            </a:pPr>
            <a:r>
              <a:rPr lang="en-US" sz="1000" dirty="0">
                <a:solidFill>
                  <a:srgbClr val="9A9A9A"/>
                </a:solidFill>
                <a:latin typeface="Calibri" pitchFamily="34" charset="0"/>
                <a:ea typeface="Calibri" pitchFamily="34" charset="-122"/>
                <a:cs typeface="Calibri" pitchFamily="34" charset="-120"/>
              </a:rPr>
              <a:t>Investments involve risk, including possible loss of principal. Target and preferred returns are objectives only and are not guaranteed. Luxury asset values fluctuate based on market conditions, consumer demand, rarity, condition, authenticity, and broader economic factors. Past performance does not guarantee future results.</a:t>
            </a:r>
            <a:endParaRPr lang="en-US" sz="1000" dirty="0"/>
          </a:p>
          <a:p>
            <a:pPr marL="0" indent="0">
              <a:lnSpc>
                <a:spcPct val="125000"/>
              </a:lnSpc>
              <a:buNone/>
            </a:pPr>
            <a:endParaRPr lang="en-US" sz="1000" dirty="0"/>
          </a:p>
          <a:p>
            <a:pPr marL="0" indent="0">
              <a:lnSpc>
                <a:spcPct val="125000"/>
              </a:lnSpc>
              <a:buNone/>
            </a:pPr>
            <a:r>
              <a:rPr lang="en-US" sz="1000" dirty="0">
                <a:solidFill>
                  <a:srgbClr val="9A9A9A"/>
                </a:solidFill>
                <a:latin typeface="Calibri" pitchFamily="34" charset="0"/>
                <a:ea typeface="Calibri" pitchFamily="34" charset="-122"/>
                <a:cs typeface="Calibri" pitchFamily="34" charset="-120"/>
              </a:rPr>
              <a:t>Gucci Collection Fund I is independently managed by ApodcStore Mgt. Gucci does not sponsor, endorse, authorize, or have any affiliation with ApodcStore, Gucci Collection Fund I, or their affiliates.</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7869</TotalTime>
  <Words>1192</Words>
  <Application>Microsoft Office PowerPoint</Application>
  <PresentationFormat>Widescreen</PresentationFormat>
  <Paragraphs>198</Paragraphs>
  <Slides>12</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seen joellee</cp:lastModifiedBy>
  <cp:revision>6</cp:revision>
  <dcterms:created xsi:type="dcterms:W3CDTF">2026-07-14T06:20:33Z</dcterms:created>
  <dcterms:modified xsi:type="dcterms:W3CDTF">2026-08-31T05:25:40Z</dcterms:modified>
</cp:coreProperties>
</file>